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2"/>
  </p:notesMasterIdLst>
  <p:sldIdLst>
    <p:sldId id="276" r:id="rId2"/>
    <p:sldId id="256" r:id="rId3"/>
    <p:sldId id="278" r:id="rId4"/>
    <p:sldId id="314" r:id="rId5"/>
    <p:sldId id="294" r:id="rId6"/>
    <p:sldId id="315" r:id="rId7"/>
    <p:sldId id="316" r:id="rId8"/>
    <p:sldId id="317" r:id="rId9"/>
    <p:sldId id="318" r:id="rId10"/>
    <p:sldId id="303" r:id="rId11"/>
    <p:sldId id="319" r:id="rId12"/>
    <p:sldId id="301" r:id="rId13"/>
    <p:sldId id="320" r:id="rId14"/>
    <p:sldId id="321" r:id="rId15"/>
    <p:sldId id="322" r:id="rId16"/>
    <p:sldId id="323" r:id="rId17"/>
    <p:sldId id="325" r:id="rId18"/>
    <p:sldId id="324" r:id="rId19"/>
    <p:sldId id="312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DCF1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03" autoAdjust="0"/>
    <p:restoredTop sz="89894" autoAdjust="0"/>
  </p:normalViewPr>
  <p:slideViewPr>
    <p:cSldViewPr snapToGrid="0">
      <p:cViewPr varScale="1">
        <p:scale>
          <a:sx n="102" d="100"/>
          <a:sy n="102" d="100"/>
        </p:scale>
        <p:origin x="14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gif>
</file>

<file path=ppt/media/image18.png>
</file>

<file path=ppt/media/image19.gif>
</file>

<file path=ppt/media/image2.gif>
</file>

<file path=ppt/media/image20.png>
</file>

<file path=ppt/media/image21.gif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D2B39-67B6-4A03-BCCA-A04236C58E5D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26BF9-5EC4-4916-8D40-A7C200F6711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8865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Check that everyone has installed </a:t>
            </a:r>
            <a:r>
              <a:rPr lang="en-IE" dirty="0" err="1"/>
              <a:t>Plots.jl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503156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Age is read in as a string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939324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86228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Reference Python and my name.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91557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Reference Python and my name.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16575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89898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00037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Ask class what they think will happen in each level of the loop.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97883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Ask class what they think will happen in each level of the loop.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81102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Ask class what they think will happen in each level of the loop.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52285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Ask class what they think will happen in each level of the loop.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15182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2DA47-B91C-43BB-BE62-744089A52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C6505-CF68-4C02-835F-D659867E2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F44D-0A4B-4B69-8BB8-68DD90B50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92956-070F-4893-B31C-EBA7F41C1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0CF3F-7E9E-4F21-8718-026655A8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36572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D94E2-4869-4601-9B82-A6D542D38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666C3-D9B4-410E-A597-37711D2C2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CEC26-BCD0-4110-BB08-57ED413FD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60C4B-73CF-4312-BEA5-23C79EF08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1F97D-6CEB-4C3F-B62B-F1B467436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8475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1905E-C5F3-45C6-9C1F-3F1AC494CF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DE62CB-226C-46AA-8D53-A1E25295B2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24850-D79E-40FD-9CBC-653EA4ADE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4F4CE-A4FC-4FD9-9AAF-5EC96A64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E94C1-04EA-4306-929D-598AE0F75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31489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C6EB0-B45E-4AB7-8B75-D4B95B4D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0784C-5626-4365-AA74-EB17179B8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7F3B9-5430-4E8A-9818-19C69DA94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FE939-ECB4-4549-BFD2-6DA990B5B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804A2-EF12-4BD4-915B-5D23F092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02621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9E730-BA99-4D2F-86BE-BBF98CFBA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888A0-CEFB-4B11-88BD-95EACA92E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E1F4A-B7E3-4304-8585-7D4747C70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28C28-EE03-44F4-9F68-A95489E36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5CFEC-2B30-4139-852E-6E58A2CD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09327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00F7-1BEF-44CE-90F0-A6FC66399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9B19A-A6B9-4C6D-931B-3BA29E38BF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9C13C-0D22-4776-B90D-DAE8AE722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B4B518-0286-4F45-A981-D98EA99A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9419A-D281-4893-B7E1-1F89F8B7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90C34D-C317-4AE3-9ADF-3E4DBA2F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36984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B2BA2-0B5D-458D-AB96-4E392CCD0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4CB6E-F52E-43FC-BB2D-BEAD367F9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44A47A-5E29-406E-B226-32F7E9F81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A2080E-47A9-4BD4-9A30-1AA02B259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617C72-8415-4206-B3A6-071286BDFF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004F0-8E13-4CE6-8A7D-DCE20DAE0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E612E3-174B-42A8-BF19-167C5E5F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3C0C87-42FA-4D47-A672-BD876B243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4670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F226-4FFB-47D0-AD63-957435792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6EB5F0-FB31-4160-8513-4FCAAB0AC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CA787A-E120-493F-905A-0CAF412D5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254F6E-C30E-4EBC-9AE8-26178086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03200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AC81CE-64DD-4D2A-9399-44DFDB63B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717F9A-8067-4AE2-8A31-AB479FC8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C45D0-FA28-43AF-B81E-2BF8FB33A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91238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C52B1-89B1-46BA-A8DD-CF892B768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9DBBA-9B86-48CA-BF74-D67EE7C99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4578D0-8D29-4208-9418-CBDF84E1DB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1E558-98E8-4344-A67A-ACD09335D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D5F31-DFB1-4645-B797-6AF120308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7677A-3156-4402-8C1A-B151C588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1661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33E4F-256D-4895-8F3F-A137B294C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16B717-1F5B-431C-A17B-0B73FAF0C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890E1-BEAA-4FE0-870B-86A244470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B587D-3E36-48AC-AEB2-258C85148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E5881-E7D7-4EE0-AEFE-66B33DB16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419BF-176C-4B06-BC4F-BAD9DFC28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86859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B46DA9-ECF0-411E-8B2B-26BF8608C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0C6C7-B1A3-4694-BF2E-01F8A0D92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41D6A-314F-4887-AC6A-C763E1E1B8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5BE6F-B0BC-42FF-AE41-700E7D495DC8}" type="datetimeFigureOut">
              <a:rPr lang="en-IE" smtClean="0"/>
              <a:t>25/02/2022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72BC9-CE14-4ED3-9662-66922AF7AD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00393-55AF-4842-A7E3-03688960D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506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gi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gif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3056348" y="0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E0E1AFB-2491-42E4-8642-D3CC3866853A}"/>
              </a:ext>
            </a:extLst>
          </p:cNvPr>
          <p:cNvSpPr txBox="1"/>
          <p:nvPr/>
        </p:nvSpPr>
        <p:spPr>
          <a:xfrm>
            <a:off x="2286000" y="6406279"/>
            <a:ext cx="7336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dirty="0">
                <a:solidFill>
                  <a:srgbClr val="00FF00"/>
                </a:solidFill>
              </a:rPr>
              <a:t>© Copyright Matthew Flood, 2022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4B65C95-2821-4BFC-A81B-9C75DF1D2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232" y="3888557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90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149896"/>
            <a:ext cx="29028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The Bang(!) operator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A21B00-482B-43A2-B03D-9F085A7A8A11}"/>
              </a:ext>
            </a:extLst>
          </p:cNvPr>
          <p:cNvSpPr txBox="1"/>
          <p:nvPr/>
        </p:nvSpPr>
        <p:spPr>
          <a:xfrm>
            <a:off x="3338286" y="149896"/>
            <a:ext cx="8853714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the previous example, we changed the value of the variable </a:t>
            </a:r>
            <a:r>
              <a:rPr lang="en-IE" sz="2400" b="1" i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var_name</a:t>
            </a:r>
            <a:r>
              <a:rPr lang="en-IE" sz="24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IE" sz="2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each iteration of the loop. If we didn’t, the stopping condition would never have been met as </a:t>
            </a:r>
            <a:r>
              <a:rPr lang="en-IE" sz="2400" b="1" i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var_name</a:t>
            </a:r>
            <a:r>
              <a:rPr lang="en-IE" sz="2400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(value = 1) would always be &lt; 100.</a:t>
            </a:r>
            <a:endParaRPr lang="en-IE" sz="2400" b="1" i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70B0A5-6264-4D76-8344-B91E6B7200D0}"/>
              </a:ext>
            </a:extLst>
          </p:cNvPr>
          <p:cNvSpPr txBox="1"/>
          <p:nvPr/>
        </p:nvSpPr>
        <p:spPr>
          <a:xfrm>
            <a:off x="410851" y="2734217"/>
            <a:ext cx="1137029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Updating or manipulating the values assigned to variables happens all the time when programming, but it can be hard to find where it happens in your (or someone else’s code).</a:t>
            </a:r>
            <a:br>
              <a:rPr lang="en-IE" sz="2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IE" sz="24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sz="24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sz="24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2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make it changes to variables ‘on the spot’, we can use the Bang(!) operator.</a:t>
            </a:r>
          </a:p>
        </p:txBody>
      </p:sp>
    </p:spTree>
    <p:extLst>
      <p:ext uri="{BB962C8B-B14F-4D97-AF65-F5344CB8AC3E}">
        <p14:creationId xmlns:p14="http://schemas.microsoft.com/office/powerpoint/2010/main" val="657580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-420914" y="135381"/>
            <a:ext cx="589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The Bang(!) operator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352B22-AB61-4156-8BE7-598BD33E03EE}"/>
              </a:ext>
            </a:extLst>
          </p:cNvPr>
          <p:cNvSpPr txBox="1"/>
          <p:nvPr/>
        </p:nvSpPr>
        <p:spPr>
          <a:xfrm>
            <a:off x="163398" y="720156"/>
            <a:ext cx="11865204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example, say you have an array called </a:t>
            </a:r>
            <a:r>
              <a:rPr lang="en-IE" sz="2000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Results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which contains measurements from an experiment, but you want them sorted from smallest to largest. Normally we would write:</a:t>
            </a:r>
          </a:p>
          <a:p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Results = sort(Results)</a:t>
            </a:r>
          </a:p>
          <a:p>
            <a:endParaRPr lang="en-IE" sz="20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is perfectly fine to write, but because the input and the output are the </a:t>
            </a:r>
            <a:r>
              <a:rPr lang="en-IE" sz="20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same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variable (</a:t>
            </a:r>
            <a:r>
              <a:rPr lang="en-IE" sz="20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Results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 it can be hard to spot errors in your code if there is a problem with </a:t>
            </a:r>
            <a:r>
              <a:rPr lang="en-IE" sz="20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Results.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IE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 instead, Julia gives us the </a:t>
            </a:r>
            <a:r>
              <a:rPr lang="en-IE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Bang(!) 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 to modify variable values on the spot without writing it in the form above.</a:t>
            </a:r>
          </a:p>
          <a:p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</a:t>
            </a:r>
          </a:p>
          <a:p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sort!(Results)</a:t>
            </a:r>
          </a:p>
          <a:p>
            <a:endParaRPr lang="en-IE" sz="20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sz="20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20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NOTE: The bang operator is only possible with </a:t>
            </a:r>
            <a:r>
              <a:rPr lang="en-IE" sz="2000" b="1" i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</a:t>
            </a:r>
            <a:r>
              <a:rPr lang="en-IE" sz="20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functions, not all, such as sort!(), pop!(), push!(), append!()</a:t>
            </a:r>
          </a:p>
          <a:p>
            <a:endParaRPr lang="en-IE" sz="20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20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NOTE: The bang operator on its own !() is a different function</a:t>
            </a:r>
          </a:p>
        </p:txBody>
      </p:sp>
      <p:pic>
        <p:nvPicPr>
          <p:cNvPr id="4098" name="Picture 2" descr="Exploding Brain Mind Blown GIF - Exploding Brain Mind Blown Explosion -  Discover &amp;amp; Share GIFs">
            <a:extLst>
              <a:ext uri="{FF2B5EF4-FFF2-40B4-BE49-F238E27FC236}">
                <a16:creationId xmlns:a16="http://schemas.microsoft.com/office/drawing/2014/main" id="{03621240-9816-413D-89E2-731B97233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863" y="1187280"/>
            <a:ext cx="8428032" cy="473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4978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6095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Conditional Statements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297541" y="646331"/>
            <a:ext cx="11596916" cy="1438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 saw conditional statements previously when declaring </a:t>
            </a:r>
            <a:r>
              <a:rPr lang="en-IE" sz="2000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loops.</a:t>
            </a:r>
          </a:p>
          <a:p>
            <a:pPr>
              <a:lnSpc>
                <a:spcPct val="150000"/>
              </a:lnSpc>
            </a:pPr>
            <a:endParaRPr lang="en-IE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IE" sz="2000" b="1" u="sng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03DC66-FD0A-458E-8BE5-9C6C3FD283AF}"/>
              </a:ext>
            </a:extLst>
          </p:cNvPr>
          <p:cNvSpPr txBox="1"/>
          <p:nvPr/>
        </p:nvSpPr>
        <p:spPr>
          <a:xfrm>
            <a:off x="486229" y="1781257"/>
            <a:ext cx="7830458" cy="2823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Here we look at </a:t>
            </a:r>
            <a:r>
              <a:rPr lang="en-IE" sz="2000" b="1" i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if-else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conditional statements which are used to answer yes/no questions, make decisions or perform checks on your code. </a:t>
            </a:r>
          </a:p>
          <a:p>
            <a:pPr>
              <a:lnSpc>
                <a:spcPct val="150000"/>
              </a:lnSpc>
            </a:pPr>
            <a:endParaRPr lang="en-IE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IE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 they’re </a:t>
            </a:r>
            <a:r>
              <a:rPr lang="en-IE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kinda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important to put it mildly…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E3F029-256F-431B-B3AF-1B44EF99DC2E}"/>
              </a:ext>
            </a:extLst>
          </p:cNvPr>
          <p:cNvSpPr txBox="1"/>
          <p:nvPr/>
        </p:nvSpPr>
        <p:spPr>
          <a:xfrm>
            <a:off x="297541" y="5375974"/>
            <a:ext cx="9964058" cy="977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Like loops, if-else statements are declared in blocks that start with a statement, have a body of operations and end with ‘end’.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90619D-08DC-493E-AFF6-6980B16B2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6984" y="2832484"/>
            <a:ext cx="3717473" cy="148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22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83773"/>
            <a:ext cx="4223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if-else Statements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03DC66-FD0A-458E-8BE5-9C6C3FD283AF}"/>
              </a:ext>
            </a:extLst>
          </p:cNvPr>
          <p:cNvSpPr txBox="1"/>
          <p:nvPr/>
        </p:nvSpPr>
        <p:spPr>
          <a:xfrm>
            <a:off x="3396343" y="1393073"/>
            <a:ext cx="9884229" cy="4628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 cond_statement1		</a:t>
            </a:r>
          </a:p>
          <a:p>
            <a:pPr>
              <a:lnSpc>
                <a:spcPct val="150000"/>
              </a:lnSpc>
            </a:pP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do these tasks if cond_statement1 is true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elseif  cond_statement2		</a:t>
            </a:r>
          </a:p>
          <a:p>
            <a:pPr>
              <a:lnSpc>
                <a:spcPct val="150000"/>
              </a:lnSpc>
            </a:pP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do these tasks if cond_statement1 is false</a:t>
            </a:r>
          </a:p>
          <a:p>
            <a:pPr>
              <a:lnSpc>
                <a:spcPct val="150000"/>
              </a:lnSpc>
            </a:pP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but cond_statement2 is true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elseif  cond_statement3	</a:t>
            </a:r>
          </a:p>
          <a:p>
            <a:pPr>
              <a:lnSpc>
                <a:spcPct val="150000"/>
              </a:lnSpc>
            </a:pP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do these tasks if cond_statement1 &amp; cond_statement2 	</a:t>
            </a:r>
          </a:p>
          <a:p>
            <a:pPr>
              <a:lnSpc>
                <a:spcPct val="150000"/>
              </a:lnSpc>
            </a:pP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# are false but cond_statement3 is true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do these tasks if all above </a:t>
            </a:r>
            <a:r>
              <a:rPr lang="en-IE" i="1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cond_statements</a:t>
            </a: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false</a:t>
            </a:r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46947F-A807-4599-B8D1-EE769F74287E}"/>
              </a:ext>
            </a:extLst>
          </p:cNvPr>
          <p:cNvGrpSpPr/>
          <p:nvPr/>
        </p:nvGrpSpPr>
        <p:grpSpPr>
          <a:xfrm>
            <a:off x="3774339" y="836737"/>
            <a:ext cx="2800632" cy="557301"/>
            <a:chOff x="915025" y="876297"/>
            <a:chExt cx="5630918" cy="55730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B59D37F-A530-45A9-8DFE-76CCCAF2D2AD}"/>
                </a:ext>
              </a:extLst>
            </p:cNvPr>
            <p:cNvSpPr txBox="1"/>
            <p:nvPr/>
          </p:nvSpPr>
          <p:spPr>
            <a:xfrm>
              <a:off x="1436914" y="876297"/>
              <a:ext cx="5109029" cy="4732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Start with ‘if’ </a:t>
              </a:r>
            </a:p>
          </p:txBody>
        </p: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28E780EA-82DD-4652-BD81-AF7565B7C9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5025" y="1265408"/>
              <a:ext cx="478763" cy="168190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9FEBDA7-9182-4DF3-99D2-AF4651655DE5}"/>
              </a:ext>
            </a:extLst>
          </p:cNvPr>
          <p:cNvGrpSpPr/>
          <p:nvPr/>
        </p:nvGrpSpPr>
        <p:grpSpPr>
          <a:xfrm>
            <a:off x="3977123" y="5952849"/>
            <a:ext cx="2873412" cy="473206"/>
            <a:chOff x="1564491" y="483474"/>
            <a:chExt cx="6403853" cy="47320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1E24ABB-3F11-44A0-B0D5-74E9393F0681}"/>
                </a:ext>
              </a:extLst>
            </p:cNvPr>
            <p:cNvSpPr txBox="1"/>
            <p:nvPr/>
          </p:nvSpPr>
          <p:spPr>
            <a:xfrm>
              <a:off x="2859315" y="483474"/>
              <a:ext cx="5109029" cy="4732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End with ‘end’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8771571-498A-429A-895D-54C939A4DFD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64491" y="483474"/>
              <a:ext cx="809613" cy="185074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DE5386C-5FD3-44D8-B792-E6E657781909}"/>
              </a:ext>
            </a:extLst>
          </p:cNvPr>
          <p:cNvGrpSpPr/>
          <p:nvPr/>
        </p:nvGrpSpPr>
        <p:grpSpPr>
          <a:xfrm>
            <a:off x="6574971" y="421238"/>
            <a:ext cx="5428341" cy="1055930"/>
            <a:chOff x="-939304" y="1169105"/>
            <a:chExt cx="7233802" cy="10559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99D1DDA-6830-407C-B996-DA9AAA4E67AE}"/>
                </a:ext>
              </a:extLst>
            </p:cNvPr>
            <p:cNvSpPr txBox="1"/>
            <p:nvPr/>
          </p:nvSpPr>
          <p:spPr>
            <a:xfrm>
              <a:off x="298565" y="1169105"/>
              <a:ext cx="5995933" cy="8887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Conditional statements that are either true or false.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4CED1E7-38A4-4517-8D9E-A9ECD89771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39304" y="1973715"/>
              <a:ext cx="1102478" cy="251320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30EF864-2B81-4BFD-BEC5-79D1FD330DD5}"/>
              </a:ext>
            </a:extLst>
          </p:cNvPr>
          <p:cNvCxnSpPr>
            <a:cxnSpLocks/>
          </p:cNvCxnSpPr>
          <p:nvPr/>
        </p:nvCxnSpPr>
        <p:spPr>
          <a:xfrm flipH="1">
            <a:off x="6734629" y="1462343"/>
            <a:ext cx="885371" cy="888971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D037BB5-3FF2-478D-9128-0983FA171D3D}"/>
              </a:ext>
            </a:extLst>
          </p:cNvPr>
          <p:cNvCxnSpPr>
            <a:cxnSpLocks/>
          </p:cNvCxnSpPr>
          <p:nvPr/>
        </p:nvCxnSpPr>
        <p:spPr>
          <a:xfrm flipH="1">
            <a:off x="6734629" y="1629568"/>
            <a:ext cx="1226457" cy="1955461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46FC334-A853-4F2F-ADF9-61F1F477151C}"/>
              </a:ext>
            </a:extLst>
          </p:cNvPr>
          <p:cNvGrpSpPr/>
          <p:nvPr/>
        </p:nvGrpSpPr>
        <p:grpSpPr>
          <a:xfrm>
            <a:off x="189935" y="1595265"/>
            <a:ext cx="3278980" cy="2550699"/>
            <a:chOff x="887053" y="-291955"/>
            <a:chExt cx="7307725" cy="178606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DBFA5E7-55DC-40E2-8844-A4914034994A}"/>
                </a:ext>
              </a:extLst>
            </p:cNvPr>
            <p:cNvSpPr txBox="1"/>
            <p:nvPr/>
          </p:nvSpPr>
          <p:spPr>
            <a:xfrm>
              <a:off x="887053" y="-291955"/>
              <a:ext cx="6272607" cy="17860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If you are comparing 3 or more conditions, include ‘elseif’ keywords.</a:t>
              </a:r>
            </a:p>
            <a:p>
              <a:pPr>
                <a:lnSpc>
                  <a:spcPct val="150000"/>
                </a:lnSpc>
              </a:pPr>
              <a:r>
                <a:rPr lang="en-IE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Otherwise just use ‘if’ and ‘else’.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611D8D20-984F-4364-842F-A08476651222}"/>
                </a:ext>
              </a:extLst>
            </p:cNvPr>
            <p:cNvCxnSpPr>
              <a:cxnSpLocks/>
            </p:cNvCxnSpPr>
            <p:nvPr/>
          </p:nvCxnSpPr>
          <p:spPr>
            <a:xfrm>
              <a:off x="7386094" y="803121"/>
              <a:ext cx="808684" cy="188951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39414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83773"/>
            <a:ext cx="4223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if-else Statements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03DC66-FD0A-458E-8BE5-9C6C3FD283AF}"/>
              </a:ext>
            </a:extLst>
          </p:cNvPr>
          <p:cNvSpPr txBox="1"/>
          <p:nvPr/>
        </p:nvSpPr>
        <p:spPr>
          <a:xfrm>
            <a:off x="566058" y="1382717"/>
            <a:ext cx="9768113" cy="4628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Countries = (“Luxembourg”, “Brazil”, “Turkey”, “Jamaica”, “Ireland”)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“Sweden” in Countries 		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print(“They speak Swedish in Sweden.”)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elseif “Ireland” in Countries		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print(“They speak </a:t>
            </a:r>
            <a:r>
              <a:rPr lang="en-IE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Gaeilge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Ireland.”)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elseif “Turkey” in Countries		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print(“They speak Turkish in Turkey.”)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print(“I don’t know what language they speak…”)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CFC0E6-A17B-49C7-936E-69D658F3EB89}"/>
              </a:ext>
            </a:extLst>
          </p:cNvPr>
          <p:cNvSpPr txBox="1"/>
          <p:nvPr/>
        </p:nvSpPr>
        <p:spPr>
          <a:xfrm>
            <a:off x="245680" y="668548"/>
            <a:ext cx="2541062" cy="51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Example: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BB71FE0-CF27-4754-8A98-A37F071FEB82}"/>
              </a:ext>
            </a:extLst>
          </p:cNvPr>
          <p:cNvGrpSpPr/>
          <p:nvPr/>
        </p:nvGrpSpPr>
        <p:grpSpPr>
          <a:xfrm>
            <a:off x="5849257" y="2221576"/>
            <a:ext cx="6226628" cy="473206"/>
            <a:chOff x="5849257" y="2221576"/>
            <a:chExt cx="6226628" cy="47320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1E24ABB-3F11-44A0-B0D5-74E9393F0681}"/>
                </a:ext>
              </a:extLst>
            </p:cNvPr>
            <p:cNvSpPr txBox="1"/>
            <p:nvPr/>
          </p:nvSpPr>
          <p:spPr>
            <a:xfrm>
              <a:off x="8070568" y="2221576"/>
              <a:ext cx="4005317" cy="4732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This will be false</a:t>
              </a:r>
            </a:p>
          </p:txBody>
        </p: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386E0DB7-90C4-47F2-8307-B56B7833B9D4}"/>
                </a:ext>
              </a:extLst>
            </p:cNvPr>
            <p:cNvCxnSpPr/>
            <p:nvPr/>
          </p:nvCxnSpPr>
          <p:spPr>
            <a:xfrm flipH="1">
              <a:off x="5849257" y="2467429"/>
              <a:ext cx="1785257" cy="0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BB9F51F-D8C1-4F44-B208-EC57EA905688}"/>
              </a:ext>
            </a:extLst>
          </p:cNvPr>
          <p:cNvGrpSpPr/>
          <p:nvPr/>
        </p:nvGrpSpPr>
        <p:grpSpPr>
          <a:xfrm>
            <a:off x="6262914" y="3060435"/>
            <a:ext cx="6226628" cy="473206"/>
            <a:chOff x="6262914" y="3060435"/>
            <a:chExt cx="6226628" cy="4732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AB9CC7C-3C0A-493E-8872-F96D641060A2}"/>
                </a:ext>
              </a:extLst>
            </p:cNvPr>
            <p:cNvSpPr txBox="1"/>
            <p:nvPr/>
          </p:nvSpPr>
          <p:spPr>
            <a:xfrm>
              <a:off x="8484225" y="3060435"/>
              <a:ext cx="4005317" cy="4732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This will be true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45CA47CB-6F55-4A01-9ACE-97F1D7855EBA}"/>
                </a:ext>
              </a:extLst>
            </p:cNvPr>
            <p:cNvCxnSpPr/>
            <p:nvPr/>
          </p:nvCxnSpPr>
          <p:spPr>
            <a:xfrm flipH="1">
              <a:off x="6262914" y="3306288"/>
              <a:ext cx="1785257" cy="0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87E3DBE-FBFA-42AE-B003-59701054EA98}"/>
              </a:ext>
            </a:extLst>
          </p:cNvPr>
          <p:cNvGrpSpPr/>
          <p:nvPr/>
        </p:nvGrpSpPr>
        <p:grpSpPr>
          <a:xfrm>
            <a:off x="6096000" y="3879638"/>
            <a:ext cx="6226628" cy="888705"/>
            <a:chOff x="5849257" y="2221576"/>
            <a:chExt cx="6226628" cy="88870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9A9B05E-32B6-47F9-A7A9-6CB0AFE46072}"/>
                </a:ext>
              </a:extLst>
            </p:cNvPr>
            <p:cNvSpPr txBox="1"/>
            <p:nvPr/>
          </p:nvSpPr>
          <p:spPr>
            <a:xfrm>
              <a:off x="8070568" y="2221576"/>
              <a:ext cx="4005317" cy="8887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This will be true, but not executed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CEC80E95-FA3B-40A7-9733-E1BC88F502AC}"/>
                </a:ext>
              </a:extLst>
            </p:cNvPr>
            <p:cNvCxnSpPr/>
            <p:nvPr/>
          </p:nvCxnSpPr>
          <p:spPr>
            <a:xfrm flipH="1">
              <a:off x="5849257" y="2467429"/>
              <a:ext cx="1785257" cy="0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AB9FC26-773F-4600-B227-B4245277D21B}"/>
              </a:ext>
            </a:extLst>
          </p:cNvPr>
          <p:cNvGrpSpPr/>
          <p:nvPr/>
        </p:nvGrpSpPr>
        <p:grpSpPr>
          <a:xfrm>
            <a:off x="6741887" y="5363260"/>
            <a:ext cx="5747655" cy="1463267"/>
            <a:chOff x="7563495" y="2002973"/>
            <a:chExt cx="4512390" cy="146326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337DC2-C898-4BE3-88B6-47577143FD47}"/>
                </a:ext>
              </a:extLst>
            </p:cNvPr>
            <p:cNvSpPr txBox="1"/>
            <p:nvPr/>
          </p:nvSpPr>
          <p:spPr>
            <a:xfrm>
              <a:off x="7563495" y="2162037"/>
              <a:ext cx="4512390" cy="13042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dirty="0">
                  <a:solidFill>
                    <a:srgbClr val="FF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This will only be executed if ‘Countries’ doesn’t contain Sweden, Ireland or Turkey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7FF13F4C-134D-4D64-8CE5-A7729A1D74F2}"/>
                </a:ext>
              </a:extLst>
            </p:cNvPr>
            <p:cNvCxnSpPr/>
            <p:nvPr/>
          </p:nvCxnSpPr>
          <p:spPr>
            <a:xfrm flipH="1">
              <a:off x="8766940" y="2002973"/>
              <a:ext cx="1785257" cy="0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6217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83773"/>
            <a:ext cx="42236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if-else Statements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03DC66-FD0A-458E-8BE5-9C6C3FD283AF}"/>
              </a:ext>
            </a:extLst>
          </p:cNvPr>
          <p:cNvSpPr txBox="1"/>
          <p:nvPr/>
        </p:nvSpPr>
        <p:spPr>
          <a:xfrm>
            <a:off x="362857" y="1605952"/>
            <a:ext cx="11669486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Countries = (“Rwanda”, “Brazil”, “Turkey”, “Jamaica”, “Ireland”)</a:t>
            </a:r>
          </a:p>
          <a:p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“Rwanda” in Countries </a:t>
            </a:r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en-IE" sz="2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print(“Rwanda is a country.”) </a:t>
            </a:r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print(“Not a country”)</a:t>
            </a:r>
          </a:p>
          <a:p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sz="2400" b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24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 a neater way of writing:</a:t>
            </a:r>
          </a:p>
          <a:p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 “Rwanda” in Countries	</a:t>
            </a:r>
          </a:p>
          <a:p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print(“Rwanda is a country.”)</a:t>
            </a:r>
          </a:p>
          <a:p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print(“Not a country”)</a:t>
            </a:r>
          </a:p>
          <a:p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CFC0E6-A17B-49C7-936E-69D658F3EB89}"/>
              </a:ext>
            </a:extLst>
          </p:cNvPr>
          <p:cNvSpPr txBox="1"/>
          <p:nvPr/>
        </p:nvSpPr>
        <p:spPr>
          <a:xfrm>
            <a:off x="4992914" y="95475"/>
            <a:ext cx="7039429" cy="977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we’re only checking one condition, we can write our if-else statement more simply.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3401B6-130E-490B-97CF-154B520F9D24}"/>
              </a:ext>
            </a:extLst>
          </p:cNvPr>
          <p:cNvSpPr txBox="1"/>
          <p:nvPr/>
        </p:nvSpPr>
        <p:spPr>
          <a:xfrm>
            <a:off x="6306456" y="3437223"/>
            <a:ext cx="703942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‘if’ part follows the ?</a:t>
            </a:r>
            <a:b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‘else’ part follows the :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75146A-A11C-4899-8CC7-E1D0DF887114}"/>
              </a:ext>
            </a:extLst>
          </p:cNvPr>
          <p:cNvCxnSpPr>
            <a:cxnSpLocks/>
          </p:cNvCxnSpPr>
          <p:nvPr/>
        </p:nvCxnSpPr>
        <p:spPr>
          <a:xfrm flipH="1" flipV="1">
            <a:off x="4223657" y="3192175"/>
            <a:ext cx="1741714" cy="47364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EA3191-3682-48ED-B782-4F5B49C42214}"/>
              </a:ext>
            </a:extLst>
          </p:cNvPr>
          <p:cNvCxnSpPr>
            <a:cxnSpLocks/>
          </p:cNvCxnSpPr>
          <p:nvPr/>
        </p:nvCxnSpPr>
        <p:spPr>
          <a:xfrm flipH="1" flipV="1">
            <a:off x="8069943" y="3098921"/>
            <a:ext cx="116114" cy="33007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719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1" y="83773"/>
            <a:ext cx="28374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i="1" dirty="0">
                <a:solidFill>
                  <a:srgbClr val="00FF00"/>
                </a:solidFill>
                <a:latin typeface="Consolas" panose="020B0609020204030204" pitchFamily="49" charset="0"/>
              </a:rPr>
              <a:t>try-catch</a:t>
            </a:r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 Statements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CFC0E6-A17B-49C7-936E-69D658F3EB89}"/>
              </a:ext>
            </a:extLst>
          </p:cNvPr>
          <p:cNvSpPr txBox="1"/>
          <p:nvPr/>
        </p:nvSpPr>
        <p:spPr>
          <a:xfrm>
            <a:off x="3214540" y="95475"/>
            <a:ext cx="8817803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we’re unsure if our conditional statement will be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neither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true or false,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but instead it might throw an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we can use </a:t>
            </a:r>
            <a:r>
              <a:rPr lang="en-IE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try-catch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statements.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1153AF-141A-4E2B-9011-43752ED10C11}"/>
              </a:ext>
            </a:extLst>
          </p:cNvPr>
          <p:cNvSpPr txBox="1"/>
          <p:nvPr/>
        </p:nvSpPr>
        <p:spPr>
          <a:xfrm>
            <a:off x="237241" y="1474879"/>
            <a:ext cx="10669572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Try-catch statements are used for handling errors.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 we </a:t>
            </a:r>
            <a:r>
              <a:rPr lang="en-IE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see if a statement is true.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we get an error, we </a:t>
            </a:r>
            <a:r>
              <a:rPr lang="en-IE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it instead of our program execution cancelling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0F2F1EC-2F7A-480C-8948-DBE07BEE26A9}"/>
              </a:ext>
            </a:extLst>
          </p:cNvPr>
          <p:cNvGrpSpPr/>
          <p:nvPr/>
        </p:nvGrpSpPr>
        <p:grpSpPr>
          <a:xfrm>
            <a:off x="2098842" y="3221223"/>
            <a:ext cx="9703517" cy="2902604"/>
            <a:chOff x="835650" y="3664283"/>
            <a:chExt cx="9703517" cy="290260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DFF51EB-119B-4246-B207-381B206FCAA5}"/>
                </a:ext>
              </a:extLst>
            </p:cNvPr>
            <p:cNvGrpSpPr/>
            <p:nvPr/>
          </p:nvGrpSpPr>
          <p:grpSpPr>
            <a:xfrm>
              <a:off x="835651" y="3664283"/>
              <a:ext cx="9703516" cy="2902604"/>
              <a:chOff x="835651" y="3664283"/>
              <a:chExt cx="9703516" cy="2902604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0F0911E-1577-40AE-A299-D94DE8DE1964}"/>
                  </a:ext>
                </a:extLst>
              </p:cNvPr>
              <p:cNvSpPr txBox="1"/>
              <p:nvPr/>
            </p:nvSpPr>
            <p:spPr>
              <a:xfrm>
                <a:off x="3576687" y="4072525"/>
                <a:ext cx="6962480" cy="147732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IE" sz="1800" b="1" i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try  </a:t>
                </a:r>
                <a:r>
                  <a:rPr lang="en-IE" sz="1800" b="1" i="1" dirty="0" err="1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cond_statement</a:t>
                </a:r>
                <a:endParaRPr lang="en-IE" sz="1800" b="1" i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endParaRPr>
              </a:p>
              <a:p>
                <a:r>
                  <a:rPr lang="en-IE" sz="1800" b="1" i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	# do this if </a:t>
                </a:r>
                <a:r>
                  <a:rPr lang="en-IE" sz="1800" b="1" i="1" dirty="0" err="1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cond_statement</a:t>
                </a:r>
                <a:r>
                  <a:rPr lang="en-IE" sz="1800" b="1" i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 true	</a:t>
                </a:r>
              </a:p>
              <a:p>
                <a:r>
                  <a:rPr lang="en-IE" b="1" i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c</a:t>
                </a:r>
                <a:r>
                  <a:rPr lang="en-IE" sz="1800" b="1" i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atch</a:t>
                </a:r>
              </a:p>
              <a:p>
                <a:r>
                  <a:rPr lang="en-IE" sz="1800" b="1" i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	# do this if an error occurs</a:t>
                </a:r>
              </a:p>
              <a:p>
                <a:r>
                  <a:rPr lang="en-IE" sz="1800" b="1" i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end</a:t>
                </a: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1B24C37F-87E6-46A9-85BB-4DAAE03D911E}"/>
                  </a:ext>
                </a:extLst>
              </p:cNvPr>
              <p:cNvGrpSpPr/>
              <p:nvPr/>
            </p:nvGrpSpPr>
            <p:grpSpPr>
              <a:xfrm>
                <a:off x="835651" y="3664283"/>
                <a:ext cx="2744964" cy="523220"/>
                <a:chOff x="8068368" y="2393951"/>
                <a:chExt cx="2744964" cy="523220"/>
              </a:xfrm>
            </p:grpSpPr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B0E6B126-6467-4CA6-AEA3-27FFFFC947AE}"/>
                    </a:ext>
                  </a:extLst>
                </p:cNvPr>
                <p:cNvSpPr txBox="1"/>
                <p:nvPr/>
              </p:nvSpPr>
              <p:spPr>
                <a:xfrm>
                  <a:off x="8068368" y="2393951"/>
                  <a:ext cx="2356701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E" sz="1400" dirty="0">
                      <a:solidFill>
                        <a:srgbClr val="00FF0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The block begins with the word ‘</a:t>
                  </a:r>
                  <a:r>
                    <a:rPr lang="en-IE" sz="1400" b="1" u="sng" dirty="0">
                      <a:solidFill>
                        <a:srgbClr val="00FF0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try</a:t>
                  </a:r>
                  <a:r>
                    <a:rPr lang="en-IE" sz="1400" dirty="0">
                      <a:solidFill>
                        <a:srgbClr val="00FF0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’</a:t>
                  </a:r>
                </a:p>
              </p:txBody>
            </p:sp>
            <p:cxnSp>
              <p:nvCxnSpPr>
                <p:cNvPr id="17" name="Straight Arrow Connector 16">
                  <a:extLst>
                    <a:ext uri="{FF2B5EF4-FFF2-40B4-BE49-F238E27FC236}">
                      <a16:creationId xmlns:a16="http://schemas.microsoft.com/office/drawing/2014/main" id="{ECBB0F11-2FE4-4386-899A-ABDDF5CF91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291516" y="2679209"/>
                  <a:ext cx="521816" cy="236388"/>
                </a:xfrm>
                <a:prstGeom prst="straightConnector1">
                  <a:avLst/>
                </a:prstGeom>
                <a:ln w="38100">
                  <a:solidFill>
                    <a:srgbClr val="00FF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6115823-7A82-4ECF-B935-0B3316E5B0DB}"/>
                  </a:ext>
                </a:extLst>
              </p:cNvPr>
              <p:cNvGrpSpPr/>
              <p:nvPr/>
            </p:nvGrpSpPr>
            <p:grpSpPr>
              <a:xfrm>
                <a:off x="936788" y="5793607"/>
                <a:ext cx="2571946" cy="773280"/>
                <a:chOff x="8022211" y="2810278"/>
                <a:chExt cx="2571946" cy="773280"/>
              </a:xfrm>
            </p:grpSpPr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912A4E53-F179-4CFC-8365-709C39764E4A}"/>
                    </a:ext>
                  </a:extLst>
                </p:cNvPr>
                <p:cNvSpPr txBox="1"/>
                <p:nvPr/>
              </p:nvSpPr>
              <p:spPr>
                <a:xfrm>
                  <a:off x="8022211" y="3060338"/>
                  <a:ext cx="2356701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E" sz="1400" dirty="0">
                      <a:solidFill>
                        <a:srgbClr val="00FF0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The block ends with the word ‘</a:t>
                  </a:r>
                  <a:r>
                    <a:rPr lang="en-IE" sz="1400" b="1" u="sng" dirty="0">
                      <a:solidFill>
                        <a:srgbClr val="00FF0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end</a:t>
                  </a:r>
                  <a:r>
                    <a:rPr lang="en-IE" sz="1400" dirty="0">
                      <a:solidFill>
                        <a:srgbClr val="00FF00"/>
                      </a:solidFill>
                      <a:latin typeface="Courier New" panose="02070309020205020404" pitchFamily="49" charset="0"/>
                      <a:cs typeface="Courier New" panose="02070309020205020404" pitchFamily="49" charset="0"/>
                    </a:rPr>
                    <a:t>’</a:t>
                  </a:r>
                </a:p>
              </p:txBody>
            </p:sp>
            <p:cxnSp>
              <p:nvCxnSpPr>
                <p:cNvPr id="15" name="Straight Arrow Connector 14">
                  <a:extLst>
                    <a:ext uri="{FF2B5EF4-FFF2-40B4-BE49-F238E27FC236}">
                      <a16:creationId xmlns:a16="http://schemas.microsoft.com/office/drawing/2014/main" id="{2E005504-3D97-4891-BF6F-6080ABB709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63666" y="2810278"/>
                  <a:ext cx="430491" cy="196871"/>
                </a:xfrm>
                <a:prstGeom prst="straightConnector1">
                  <a:avLst/>
                </a:prstGeom>
                <a:ln w="38100">
                  <a:solidFill>
                    <a:srgbClr val="00FF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70990EC4-8FB3-4262-AF15-24D76C5E927F}"/>
                </a:ext>
              </a:extLst>
            </p:cNvPr>
            <p:cNvGrpSpPr/>
            <p:nvPr/>
          </p:nvGrpSpPr>
          <p:grpSpPr>
            <a:xfrm>
              <a:off x="835650" y="4749753"/>
              <a:ext cx="2730140" cy="523220"/>
              <a:chOff x="835650" y="4749753"/>
              <a:chExt cx="2730140" cy="523220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BA10703-A9AC-4A45-93C5-5768BE6B9A4D}"/>
                  </a:ext>
                </a:extLst>
              </p:cNvPr>
              <p:cNvSpPr txBox="1"/>
              <p:nvPr/>
            </p:nvSpPr>
            <p:spPr>
              <a:xfrm>
                <a:off x="835650" y="4749753"/>
                <a:ext cx="235670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The block also has the word ‘</a:t>
                </a:r>
                <a:r>
                  <a:rPr lang="en-IE" sz="1400" b="1" u="sng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catch</a:t>
                </a:r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’</a:t>
                </a:r>
              </a:p>
            </p:txBody>
          </p: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D13C5182-38D1-4A3B-B055-614F0A57689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81878" y="4886333"/>
                <a:ext cx="483912" cy="206870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553188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1" y="83773"/>
            <a:ext cx="28374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i="1" dirty="0">
                <a:solidFill>
                  <a:srgbClr val="00FF00"/>
                </a:solidFill>
                <a:latin typeface="Consolas" panose="020B0609020204030204" pitchFamily="49" charset="0"/>
              </a:rPr>
              <a:t>try-catch</a:t>
            </a:r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 Statements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1153AF-141A-4E2B-9011-43752ED10C11}"/>
              </a:ext>
            </a:extLst>
          </p:cNvPr>
          <p:cNvSpPr txBox="1"/>
          <p:nvPr/>
        </p:nvSpPr>
        <p:spPr>
          <a:xfrm>
            <a:off x="3076281" y="83773"/>
            <a:ext cx="9115718" cy="1719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Example:  We have a variable, X, but we don’t know if it is a number type (Float or Int) or a string type. However, we need it to be a number type in order to do mathematical operations with it (remember, you can’t do maths with a string of text!)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D205A40-EB30-487C-AE00-85DE21FD9022}"/>
              </a:ext>
            </a:extLst>
          </p:cNvPr>
          <p:cNvGrpSpPr/>
          <p:nvPr/>
        </p:nvGrpSpPr>
        <p:grpSpPr>
          <a:xfrm>
            <a:off x="1729033" y="2681995"/>
            <a:ext cx="7914586" cy="2031325"/>
            <a:chOff x="1078584" y="2917665"/>
            <a:chExt cx="7914586" cy="203132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DFF51EB-119B-4246-B207-381B206FCAA5}"/>
                </a:ext>
              </a:extLst>
            </p:cNvPr>
            <p:cNvGrpSpPr/>
            <p:nvPr/>
          </p:nvGrpSpPr>
          <p:grpSpPr>
            <a:xfrm>
              <a:off x="1078584" y="2917665"/>
              <a:ext cx="7914586" cy="2031325"/>
              <a:chOff x="4123442" y="4067735"/>
              <a:chExt cx="7914586" cy="2031325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0F0911E-1577-40AE-A299-D94DE8DE1964}"/>
                  </a:ext>
                </a:extLst>
              </p:cNvPr>
              <p:cNvSpPr txBox="1"/>
              <p:nvPr/>
            </p:nvSpPr>
            <p:spPr>
              <a:xfrm>
                <a:off x="4123442" y="4067735"/>
                <a:ext cx="6962480" cy="20313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IE" sz="1800" b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X = “49”</a:t>
                </a:r>
              </a:p>
              <a:p>
                <a:endParaRPr lang="en-IE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endParaRPr>
              </a:p>
              <a:p>
                <a:r>
                  <a:rPr lang="en-IE" sz="1800" b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try  </a:t>
                </a:r>
                <a:r>
                  <a:rPr lang="en-IE" sz="1800" b="1" dirty="0" err="1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sqrt_X</a:t>
                </a:r>
                <a:r>
                  <a:rPr lang="en-IE" sz="1800" b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 = sqrt(X)</a:t>
                </a:r>
              </a:p>
              <a:p>
                <a:r>
                  <a:rPr lang="en-IE" sz="1800" b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	Y = </a:t>
                </a:r>
                <a:r>
                  <a:rPr lang="en-IE" sz="1800" b="1" dirty="0" err="1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sqrt_X</a:t>
                </a:r>
                <a:r>
                  <a:rPr lang="en-IE" sz="1800" b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 + 3	</a:t>
                </a:r>
              </a:p>
              <a:p>
                <a:r>
                  <a:rPr lang="en-IE" b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c</a:t>
                </a:r>
                <a:r>
                  <a:rPr lang="en-IE" sz="1800" b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atch</a:t>
                </a:r>
              </a:p>
              <a:p>
                <a:r>
                  <a:rPr lang="en-IE" sz="1800" b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	print(“Check that X is a number type”)</a:t>
                </a:r>
              </a:p>
              <a:p>
                <a:r>
                  <a:rPr lang="en-IE" sz="1800" b="1" dirty="0">
                    <a:solidFill>
                      <a:srgbClr val="13DCF1"/>
                    </a:solidFill>
                    <a:latin typeface="Courier New" panose="02070309020205020404" pitchFamily="49" charset="0"/>
                    <a:ea typeface="Cambria Math" panose="02040503050406030204" pitchFamily="18" charset="0"/>
                    <a:cs typeface="Courier New" panose="02070309020205020404" pitchFamily="49" charset="0"/>
                  </a:rPr>
                  <a:t>end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E6B126-6467-4CA6-AEA3-27FFFFC947AE}"/>
                  </a:ext>
                </a:extLst>
              </p:cNvPr>
              <p:cNvSpPr txBox="1"/>
              <p:nvPr/>
            </p:nvSpPr>
            <p:spPr>
              <a:xfrm>
                <a:off x="7688936" y="4067735"/>
                <a:ext cx="434909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i="1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# X is a string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6A645D9-7A53-4FF5-92FD-12C6AE473678}"/>
                </a:ext>
              </a:extLst>
            </p:cNvPr>
            <p:cNvSpPr txBox="1"/>
            <p:nvPr/>
          </p:nvSpPr>
          <p:spPr>
            <a:xfrm>
              <a:off x="4644078" y="3478670"/>
              <a:ext cx="43490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E" sz="1400" i="1" dirty="0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# try to calculate the square root of X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7EED451-C689-49DB-89E9-3A26A7E33F37}"/>
              </a:ext>
            </a:extLst>
          </p:cNvPr>
          <p:cNvSpPr txBox="1"/>
          <p:nvPr/>
        </p:nvSpPr>
        <p:spPr>
          <a:xfrm>
            <a:off x="402210" y="5228101"/>
            <a:ext cx="11387579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we were to try the above code with an if-else statement, we would receive an error when attempting to execute </a:t>
            </a:r>
            <a:r>
              <a:rPr lang="en-IE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sqrt(X)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the program will stop.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 the try-catch statement, the program will continue to run despite the error.</a:t>
            </a:r>
          </a:p>
        </p:txBody>
      </p:sp>
    </p:spTree>
    <p:extLst>
      <p:ext uri="{BB962C8B-B14F-4D97-AF65-F5344CB8AC3E}">
        <p14:creationId xmlns:p14="http://schemas.microsoft.com/office/powerpoint/2010/main" val="1529565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1" y="83773"/>
            <a:ext cx="28374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User Input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CFC0E6-A17B-49C7-936E-69D658F3EB89}"/>
              </a:ext>
            </a:extLst>
          </p:cNvPr>
          <p:cNvSpPr txBox="1"/>
          <p:nvPr/>
        </p:nvSpPr>
        <p:spPr>
          <a:xfrm>
            <a:off x="3214540" y="95475"/>
            <a:ext cx="8817803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mismatched data type problem used in the previous example is likely to arise when we take in user input.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6A4372-89C5-4FF6-B084-D28A8E6FBA93}"/>
              </a:ext>
            </a:extLst>
          </p:cNvPr>
          <p:cNvSpPr txBox="1"/>
          <p:nvPr/>
        </p:nvSpPr>
        <p:spPr>
          <a:xfrm>
            <a:off x="282804" y="1346739"/>
            <a:ext cx="11180190" cy="1719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Julia, user input is done using the function, </a:t>
            </a:r>
            <a:r>
              <a:rPr lang="en-IE" b="1" i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readline</a:t>
            </a:r>
            <a:r>
              <a:rPr lang="en-IE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</a:p>
          <a:p>
            <a:pPr>
              <a:lnSpc>
                <a:spcPct val="150000"/>
              </a:lnSpc>
            </a:pPr>
            <a:br>
              <a:rPr lang="en-IE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IE" b="1" i="1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readline</a:t>
            </a:r>
            <a:r>
              <a:rPr lang="en-IE" b="1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accepts input in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format, so we have to use the </a:t>
            </a:r>
            <a:r>
              <a:rPr lang="en-IE" b="1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parse()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convert it to a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format.</a:t>
            </a:r>
            <a:endParaRPr lang="en-IE" b="1" i="1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9B1F61-FB4D-4567-A557-3481D4AEF92C}"/>
              </a:ext>
            </a:extLst>
          </p:cNvPr>
          <p:cNvSpPr txBox="1"/>
          <p:nvPr/>
        </p:nvSpPr>
        <p:spPr>
          <a:xfrm>
            <a:off x="197963" y="3336923"/>
            <a:ext cx="551468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600" b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Example:</a:t>
            </a:r>
          </a:p>
          <a:p>
            <a:endParaRPr lang="en-IE" sz="1600" b="1" u="sng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(“What is your name?”)</a:t>
            </a:r>
          </a:p>
          <a:p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Name = 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readline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What is your name?</a:t>
            </a:r>
          </a:p>
          <a:p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Adele</a:t>
            </a:r>
            <a:b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IE" sz="16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(“Your name is $Name”)</a:t>
            </a:r>
          </a:p>
          <a:p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Your name is Adele</a:t>
            </a:r>
            <a:endParaRPr lang="en-IE" sz="16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IE" sz="16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06495A1-00F5-4BE6-A42D-2DC5C305B85A}"/>
              </a:ext>
            </a:extLst>
          </p:cNvPr>
          <p:cNvSpPr txBox="1"/>
          <p:nvPr/>
        </p:nvSpPr>
        <p:spPr>
          <a:xfrm>
            <a:off x="5225599" y="3791560"/>
            <a:ext cx="696640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(“What is your age?”)</a:t>
            </a:r>
          </a:p>
          <a:p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Age = 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readline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What is your age?</a:t>
            </a:r>
            <a:b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55</a:t>
            </a:r>
            <a:b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IE" sz="16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AgeNumber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parse(Int64, Age)</a:t>
            </a:r>
          </a:p>
          <a:p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Months = 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AgeNumber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*12</a:t>
            </a:r>
          </a:p>
          <a:p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(“You are ”*string(Months)*“ months old”)</a:t>
            </a:r>
          </a:p>
          <a:p>
            <a:endParaRPr lang="en-IE" sz="16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You are 660 months old</a:t>
            </a:r>
            <a:endParaRPr lang="en-IE" sz="16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69F803-9963-448E-BDD4-EEA69AD67EF6}"/>
              </a:ext>
            </a:extLst>
          </p:cNvPr>
          <p:cNvCxnSpPr/>
          <p:nvPr/>
        </p:nvCxnSpPr>
        <p:spPr>
          <a:xfrm>
            <a:off x="5147035" y="3336923"/>
            <a:ext cx="0" cy="3226324"/>
          </a:xfrm>
          <a:prstGeom prst="line">
            <a:avLst/>
          </a:prstGeom>
          <a:ln>
            <a:solidFill>
              <a:srgbClr val="13D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655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B610A2A-D97B-4C70-B4AC-9D6A166450C5}"/>
              </a:ext>
            </a:extLst>
          </p:cNvPr>
          <p:cNvSpPr txBox="1"/>
          <p:nvPr/>
        </p:nvSpPr>
        <p:spPr>
          <a:xfrm>
            <a:off x="1422400" y="850872"/>
            <a:ext cx="96229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800" dirty="0">
                <a:solidFill>
                  <a:srgbClr val="00FF00"/>
                </a:solidFill>
                <a:latin typeface="Consolas" panose="020B0609020204030204" pitchFamily="49" charset="0"/>
              </a:rPr>
              <a:t>Like learning a real language, the only way to become fluent is to practice.</a:t>
            </a:r>
          </a:p>
          <a:p>
            <a:pPr algn="ctr"/>
            <a:endParaRPr lang="en-IE" sz="28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endParaRPr lang="en-IE" sz="28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800" dirty="0">
                <a:solidFill>
                  <a:srgbClr val="00FF00"/>
                </a:solidFill>
                <a:latin typeface="Consolas" panose="020B0609020204030204" pitchFamily="49" charset="0"/>
              </a:rPr>
              <a:t>OK, let’s start writing some code!!!</a:t>
            </a:r>
          </a:p>
        </p:txBody>
      </p:sp>
      <p:pic>
        <p:nvPicPr>
          <p:cNvPr id="2" name="Picture 2" descr="Lets Do This GIFs - Get the best GIF on GIPHY">
            <a:extLst>
              <a:ext uri="{FF2B5EF4-FFF2-40B4-BE49-F238E27FC236}">
                <a16:creationId xmlns:a16="http://schemas.microsoft.com/office/drawing/2014/main" id="{CEAACA33-0326-4556-8692-BE3AE5A85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4143" y="3429000"/>
            <a:ext cx="3572759" cy="2977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3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35AF79-A909-4817-A0CA-621C39A1BA85}"/>
              </a:ext>
            </a:extLst>
          </p:cNvPr>
          <p:cNvSpPr txBox="1"/>
          <p:nvPr/>
        </p:nvSpPr>
        <p:spPr>
          <a:xfrm>
            <a:off x="348799" y="2234175"/>
            <a:ext cx="643849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Week 3: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i="1" dirty="0">
                <a:solidFill>
                  <a:srgbClr val="00FF00"/>
                </a:solidFill>
                <a:latin typeface="Consolas" panose="020B0609020204030204" pitchFamily="49" charset="0"/>
              </a:rPr>
              <a:t>For</a:t>
            </a: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 loops, </a:t>
            </a:r>
            <a:r>
              <a:rPr lang="en-IE" sz="2400" b="1" i="1" dirty="0">
                <a:solidFill>
                  <a:srgbClr val="00FF00"/>
                </a:solidFill>
                <a:latin typeface="Consolas" panose="020B0609020204030204" pitchFamily="49" charset="0"/>
              </a:rPr>
              <a:t>While </a:t>
            </a: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loops, and the Bang(!) operator</a:t>
            </a:r>
            <a:endParaRPr lang="en-IE" sz="2400" b="1" i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Conditional (</a:t>
            </a:r>
            <a:r>
              <a:rPr lang="en-IE" sz="2400" b="1" i="1" dirty="0">
                <a:solidFill>
                  <a:srgbClr val="00FF00"/>
                </a:solidFill>
                <a:latin typeface="Consolas" panose="020B0609020204030204" pitchFamily="49" charset="0"/>
              </a:rPr>
              <a:t>if-else</a:t>
            </a: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) statements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i="1" dirty="0">
                <a:solidFill>
                  <a:srgbClr val="00FF00"/>
                </a:solidFill>
                <a:latin typeface="Consolas" panose="020B0609020204030204" pitchFamily="49" charset="0"/>
              </a:rPr>
              <a:t>Try-catch</a:t>
            </a: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 statements</a:t>
            </a:r>
            <a:endParaRPr lang="en-IE" sz="2400" b="1" i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User input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6570302" y="-266696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796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35AF79-A909-4817-A0CA-621C39A1BA85}"/>
              </a:ext>
            </a:extLst>
          </p:cNvPr>
          <p:cNvSpPr txBox="1"/>
          <p:nvPr/>
        </p:nvSpPr>
        <p:spPr>
          <a:xfrm>
            <a:off x="348051" y="2688351"/>
            <a:ext cx="65540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Homework Week 3: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Complete exercise sheet for week 3.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6570302" y="-266696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4740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49" y="165100"/>
            <a:ext cx="3979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What control flow?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EAFFB-8DA5-4A66-9ED8-6AE473B5FC14}"/>
              </a:ext>
            </a:extLst>
          </p:cNvPr>
          <p:cNvSpPr txBox="1"/>
          <p:nvPr/>
        </p:nvSpPr>
        <p:spPr>
          <a:xfrm>
            <a:off x="3469064" y="1073040"/>
            <a:ext cx="85120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The term ‘control flow’ relates to the way the series of operations/instructions/tasks are executed.</a:t>
            </a:r>
          </a:p>
        </p:txBody>
      </p:sp>
      <p:pic>
        <p:nvPicPr>
          <p:cNvPr id="18" name="Graphic 17" descr="Decision chart with solid fill">
            <a:extLst>
              <a:ext uri="{FF2B5EF4-FFF2-40B4-BE49-F238E27FC236}">
                <a16:creationId xmlns:a16="http://schemas.microsoft.com/office/drawing/2014/main" id="{2E3E989F-115B-4129-8C8F-D52C5DBDA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5056" y="958717"/>
            <a:ext cx="914400" cy="914400"/>
          </a:xfrm>
          <a:prstGeom prst="rect">
            <a:avLst/>
          </a:prstGeom>
        </p:spPr>
      </p:pic>
      <p:pic>
        <p:nvPicPr>
          <p:cNvPr id="20" name="Graphic 19" descr="Workflow with solid fill">
            <a:extLst>
              <a:ext uri="{FF2B5EF4-FFF2-40B4-BE49-F238E27FC236}">
                <a16:creationId xmlns:a16="http://schemas.microsoft.com/office/drawing/2014/main" id="{D291766E-76A7-436B-8810-CC45ADDDBC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29261" y="958717"/>
            <a:ext cx="914400" cy="9144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719757-D590-4F93-89AF-1F2E7936D193}"/>
              </a:ext>
            </a:extLst>
          </p:cNvPr>
          <p:cNvSpPr txBox="1"/>
          <p:nvPr/>
        </p:nvSpPr>
        <p:spPr>
          <a:xfrm>
            <a:off x="765056" y="2771436"/>
            <a:ext cx="851201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2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Loops</a:t>
            </a:r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 are ways to control how many times a task is performed, </a:t>
            </a: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e.g. update/edit every item in an array or dictionary</a:t>
            </a:r>
          </a:p>
          <a:p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2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Conditional statements</a:t>
            </a:r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 control how decisions are made during code execution,</a:t>
            </a: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i.e.  Start/stop operations, go/no-go decisions.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ECD9DC3-DACD-442A-95CF-3D5B4BDD0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7904" y="2059297"/>
            <a:ext cx="2085699" cy="453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676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49" y="165100"/>
            <a:ext cx="3396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What are loops?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EAFFB-8DA5-4A66-9ED8-6AE473B5FC14}"/>
              </a:ext>
            </a:extLst>
          </p:cNvPr>
          <p:cNvSpPr txBox="1"/>
          <p:nvPr/>
        </p:nvSpPr>
        <p:spPr>
          <a:xfrm>
            <a:off x="4279769" y="688320"/>
            <a:ext cx="7805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2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Loops</a:t>
            </a:r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 are a type of method that allows us to repeatedly perform a series of tasks efficiently.</a:t>
            </a:r>
          </a:p>
        </p:txBody>
      </p:sp>
      <p:pic>
        <p:nvPicPr>
          <p:cNvPr id="4" name="Graphic 3" descr="Arrow circle with solid fill">
            <a:extLst>
              <a:ext uri="{FF2B5EF4-FFF2-40B4-BE49-F238E27FC236}">
                <a16:creationId xmlns:a16="http://schemas.microsoft.com/office/drawing/2014/main" id="{53EC19B0-ED22-4522-8C08-2480E590D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65369" y="61584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2F916CA-C737-45DE-8E85-836B1001592D}"/>
              </a:ext>
            </a:extLst>
          </p:cNvPr>
          <p:cNvSpPr txBox="1"/>
          <p:nvPr/>
        </p:nvSpPr>
        <p:spPr>
          <a:xfrm>
            <a:off x="256911" y="1887095"/>
            <a:ext cx="1129092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Loops repeat the series of tasks until a </a:t>
            </a:r>
            <a:r>
              <a:rPr lang="en-IE" sz="22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condition</a:t>
            </a:r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 is met, at which point the repetition stops. </a:t>
            </a: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**NB: the loop won’t stop until it reaches a point where it is told to.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FF15CB-F114-4E2F-865D-03DDA7DE9A25}"/>
              </a:ext>
            </a:extLst>
          </p:cNvPr>
          <p:cNvSpPr txBox="1"/>
          <p:nvPr/>
        </p:nvSpPr>
        <p:spPr>
          <a:xfrm>
            <a:off x="1329180" y="5171566"/>
            <a:ext cx="88344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The 2 types of loops we’ll use are</a:t>
            </a:r>
          </a:p>
          <a:p>
            <a:pPr algn="ctr"/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For loops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While loops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BF3737-6218-4AF3-BDCF-6AE5FED57C94}"/>
              </a:ext>
            </a:extLst>
          </p:cNvPr>
          <p:cNvSpPr txBox="1"/>
          <p:nvPr/>
        </p:nvSpPr>
        <p:spPr>
          <a:xfrm>
            <a:off x="3245013" y="3867885"/>
            <a:ext cx="93772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As some loops can (in theory) forever, we can </a:t>
            </a:r>
            <a:r>
              <a:rPr lang="en-IE" sz="22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break</a:t>
            </a:r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 the loop execution using the special keyword ‘</a:t>
            </a:r>
            <a:r>
              <a:rPr lang="en-IE" sz="2200" b="1" i="1" u="sng" dirty="0">
                <a:solidFill>
                  <a:srgbClr val="FFFF00"/>
                </a:solidFill>
                <a:latin typeface="Consolas" panose="020B0609020204030204" pitchFamily="49" charset="0"/>
              </a:rPr>
              <a:t>break</a:t>
            </a:r>
            <a:r>
              <a:rPr lang="en-IE" sz="22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’</a:t>
            </a:r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pic>
        <p:nvPicPr>
          <p:cNvPr id="7" name="Graphic 6" descr="Disconnected with solid fill">
            <a:extLst>
              <a:ext uri="{FF2B5EF4-FFF2-40B4-BE49-F238E27FC236}">
                <a16:creationId xmlns:a16="http://schemas.microsoft.com/office/drawing/2014/main" id="{49D844BC-492C-4755-8D00-3A1A8F2273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58171" y="3795406"/>
            <a:ext cx="914400" cy="914400"/>
          </a:xfrm>
          <a:prstGeom prst="rect">
            <a:avLst/>
          </a:prstGeom>
        </p:spPr>
      </p:pic>
      <p:pic>
        <p:nvPicPr>
          <p:cNvPr id="16" name="Graphic 15" descr="Hammer1 with solid fill">
            <a:extLst>
              <a:ext uri="{FF2B5EF4-FFF2-40B4-BE49-F238E27FC236}">
                <a16:creationId xmlns:a16="http://schemas.microsoft.com/office/drawing/2014/main" id="{AC079044-4626-4D59-9DA4-8D887F0FA1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0926" y="3812991"/>
            <a:ext cx="914400" cy="914400"/>
          </a:xfrm>
          <a:prstGeom prst="rect">
            <a:avLst/>
          </a:prstGeom>
        </p:spPr>
      </p:pic>
      <p:pic>
        <p:nvPicPr>
          <p:cNvPr id="1026" name="Picture 2" descr="Hamster Wheel GIFs - Get the best GIF on GIPHY">
            <a:extLst>
              <a:ext uri="{FF2B5EF4-FFF2-40B4-BE49-F238E27FC236}">
                <a16:creationId xmlns:a16="http://schemas.microsoft.com/office/drawing/2014/main" id="{80035E86-7C1D-4F82-855F-D78E20EBB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0" y="4825862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457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50" y="165100"/>
            <a:ext cx="376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Writing Loops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8F16FE-0B96-4146-A455-264C1C0CB465}"/>
              </a:ext>
            </a:extLst>
          </p:cNvPr>
          <p:cNvSpPr txBox="1"/>
          <p:nvPr/>
        </p:nvSpPr>
        <p:spPr>
          <a:xfrm>
            <a:off x="3959258" y="234188"/>
            <a:ext cx="777579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All loops are written in </a:t>
            </a:r>
            <a:r>
              <a:rPr lang="en-IE" sz="24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blocks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.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This means that they </a:t>
            </a:r>
            <a:r>
              <a:rPr lang="en-IE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begin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 with a </a:t>
            </a:r>
            <a:r>
              <a:rPr lang="en-IE" sz="24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statement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 and end with the ‘</a:t>
            </a:r>
            <a:r>
              <a:rPr lang="en-IE" sz="24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end’ 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keyword.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Statement …</a:t>
            </a:r>
          </a:p>
          <a:p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</a:t>
            </a:r>
          </a:p>
          <a:p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task 1 goes here</a:t>
            </a:r>
          </a:p>
          <a:p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task 2 here</a:t>
            </a:r>
          </a:p>
          <a:p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and so on</a:t>
            </a:r>
          </a:p>
          <a:p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…</a:t>
            </a:r>
          </a:p>
          <a:p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…</a:t>
            </a:r>
          </a:p>
          <a:p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until</a:t>
            </a:r>
          </a:p>
          <a:p>
            <a:endParaRPr lang="en-IE" sz="2400" b="1" dirty="0">
              <a:solidFill>
                <a:srgbClr val="13DCF1"/>
              </a:solidFill>
              <a:latin typeface="Courier New" panose="02070309020205020404" pitchFamily="49" charset="0"/>
              <a:ea typeface="Cambria Math" panose="02040503050406030204" pitchFamily="18" charset="0"/>
              <a:cs typeface="Courier New" panose="02070309020205020404" pitchFamily="49" charset="0"/>
            </a:endParaRPr>
          </a:p>
          <a:p>
            <a:r>
              <a:rPr lang="en-IE" sz="24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end</a:t>
            </a:r>
          </a:p>
          <a:p>
            <a:endParaRPr lang="en-IE" sz="2400" b="1" dirty="0">
              <a:solidFill>
                <a:srgbClr val="13DCF1"/>
              </a:solidFill>
              <a:latin typeface="Consolas" panose="020B0609020204030204" pitchFamily="49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788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50" y="165100"/>
            <a:ext cx="376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For Loops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8F16FE-0B96-4146-A455-264C1C0CB465}"/>
              </a:ext>
            </a:extLst>
          </p:cNvPr>
          <p:cNvSpPr txBox="1"/>
          <p:nvPr/>
        </p:nvSpPr>
        <p:spPr>
          <a:xfrm>
            <a:off x="468982" y="291113"/>
            <a:ext cx="115862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			</a:t>
            </a:r>
            <a:r>
              <a:rPr lang="en-IE" sz="2000" b="1" i="1" u="sng" dirty="0">
                <a:solidFill>
                  <a:srgbClr val="FFFF00"/>
                </a:solidFill>
                <a:latin typeface="Consolas" panose="020B0609020204030204" pitchFamily="49" charset="0"/>
              </a:rPr>
              <a:t>For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loops are used to </a:t>
            </a:r>
            <a:r>
              <a:rPr lang="en-IE" sz="20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iterate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over a range of values.</a:t>
            </a:r>
            <a:endParaRPr lang="en-IE" sz="2000" b="1" i="1" u="sng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In our initial statement, we must assign a variable to represent each value in the iterated range.</a:t>
            </a:r>
            <a:b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</a:b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For loops in Julia have the following form: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674239-EFA3-4CEB-BA8D-68BAF4ADC83E}"/>
              </a:ext>
            </a:extLst>
          </p:cNvPr>
          <p:cNvGrpSpPr/>
          <p:nvPr/>
        </p:nvGrpSpPr>
        <p:grpSpPr>
          <a:xfrm>
            <a:off x="789494" y="2878380"/>
            <a:ext cx="10117319" cy="3688507"/>
            <a:chOff x="789494" y="2878380"/>
            <a:chExt cx="10117319" cy="36885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8A3C1F-5E08-42EE-A012-670A4FEF7397}"/>
                </a:ext>
              </a:extLst>
            </p:cNvPr>
            <p:cNvSpPr txBox="1"/>
            <p:nvPr/>
          </p:nvSpPr>
          <p:spPr>
            <a:xfrm>
              <a:off x="3576687" y="4072525"/>
              <a:ext cx="6962480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E" sz="1800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for  </a:t>
              </a:r>
              <a:r>
                <a:rPr lang="en-IE" sz="1800" b="1" i="1" dirty="0" err="1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var_name</a:t>
              </a:r>
              <a:r>
                <a:rPr lang="en-IE" sz="1800" b="1" i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 = 1:100</a:t>
              </a:r>
              <a:endParaRPr lang="en-IE" sz="18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endParaRPr>
            </a:p>
            <a:p>
              <a:r>
                <a:rPr lang="en-IE" sz="1800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	</a:t>
              </a:r>
            </a:p>
            <a:p>
              <a:r>
                <a:rPr lang="en-IE" sz="1800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	</a:t>
              </a:r>
              <a:r>
                <a:rPr lang="en-IE" sz="1800" b="1" i="1" dirty="0" err="1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do_something</a:t>
              </a:r>
              <a:r>
                <a:rPr lang="en-IE" sz="1800" b="1" i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  = function(</a:t>
              </a:r>
              <a:r>
                <a:rPr lang="en-IE" sz="1800" b="1" i="1" dirty="0" err="1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var_name</a:t>
              </a:r>
              <a:r>
                <a:rPr lang="en-IE" sz="1800" b="1" i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)</a:t>
              </a:r>
            </a:p>
            <a:p>
              <a:r>
                <a:rPr lang="en-IE" sz="1800" b="1" i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	do_something2 = function(</a:t>
              </a:r>
              <a:r>
                <a:rPr lang="en-IE" sz="1800" b="1" i="1" dirty="0" err="1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do_something</a:t>
              </a:r>
              <a:r>
                <a:rPr lang="en-IE" sz="1800" b="1" i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)</a:t>
              </a:r>
            </a:p>
            <a:p>
              <a:r>
                <a:rPr lang="en-IE" sz="1800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	…</a:t>
              </a:r>
            </a:p>
            <a:p>
              <a:r>
                <a:rPr lang="en-IE" sz="1800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end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8FB93C2-A9EC-4A09-8DCC-FD4598FB0A36}"/>
                </a:ext>
              </a:extLst>
            </p:cNvPr>
            <p:cNvGrpSpPr/>
            <p:nvPr/>
          </p:nvGrpSpPr>
          <p:grpSpPr>
            <a:xfrm>
              <a:off x="7400041" y="3463404"/>
              <a:ext cx="3506772" cy="738664"/>
              <a:chOff x="6872140" y="3060338"/>
              <a:chExt cx="3506772" cy="738664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B0850A5-1E76-4098-B9C8-5C31FBD98B26}"/>
                  </a:ext>
                </a:extLst>
              </p:cNvPr>
              <p:cNvSpPr txBox="1"/>
              <p:nvPr/>
            </p:nvSpPr>
            <p:spPr>
              <a:xfrm>
                <a:off x="8022211" y="3060338"/>
                <a:ext cx="235670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In this example, the range includes every value from 1 to 100</a:t>
                </a:r>
              </a:p>
            </p:txBody>
          </p: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F40FFEF9-E7C6-4C62-A420-98895AF7DF5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872140" y="3544478"/>
                <a:ext cx="904973" cy="254524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5992352-FB8F-4D7D-A320-85D91BB59EC8}"/>
                </a:ext>
              </a:extLst>
            </p:cNvPr>
            <p:cNvGrpSpPr/>
            <p:nvPr/>
          </p:nvGrpSpPr>
          <p:grpSpPr>
            <a:xfrm>
              <a:off x="789494" y="4330670"/>
              <a:ext cx="2753217" cy="523220"/>
              <a:chOff x="8022211" y="3060338"/>
              <a:chExt cx="2753217" cy="52322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145436D-4B7C-4B45-A9A9-BFCDDEC2BBBE}"/>
                  </a:ext>
                </a:extLst>
              </p:cNvPr>
              <p:cNvSpPr txBox="1"/>
              <p:nvPr/>
            </p:nvSpPr>
            <p:spPr>
              <a:xfrm>
                <a:off x="8022211" y="3060338"/>
                <a:ext cx="235670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The block begins with the word ‘</a:t>
                </a:r>
                <a:r>
                  <a:rPr lang="en-IE" sz="1400" b="1" u="sng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for</a:t>
                </a:r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’</a:t>
                </a: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2F3C5B04-D819-46E4-B434-1D0E16E9D18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291516" y="3115078"/>
                <a:ext cx="483912" cy="206870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FAF8271-0200-47D5-BE1E-F596C39C1F18}"/>
                </a:ext>
              </a:extLst>
            </p:cNvPr>
            <p:cNvGrpSpPr/>
            <p:nvPr/>
          </p:nvGrpSpPr>
          <p:grpSpPr>
            <a:xfrm>
              <a:off x="936788" y="5793607"/>
              <a:ext cx="2571946" cy="773280"/>
              <a:chOff x="8022211" y="2810278"/>
              <a:chExt cx="2571946" cy="77328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6D52B60-F470-49CE-B377-8E6613F4378B}"/>
                  </a:ext>
                </a:extLst>
              </p:cNvPr>
              <p:cNvSpPr txBox="1"/>
              <p:nvPr/>
            </p:nvSpPr>
            <p:spPr>
              <a:xfrm>
                <a:off x="8022211" y="3060338"/>
                <a:ext cx="235670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The block ends with the word ‘</a:t>
                </a:r>
                <a:r>
                  <a:rPr lang="en-IE" sz="1400" b="1" u="sng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end</a:t>
                </a:r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’</a:t>
                </a:r>
              </a:p>
            </p:txBody>
          </p: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AA18E55E-928C-45FB-A68C-439A70F27D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163666" y="2810278"/>
                <a:ext cx="430491" cy="196871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ACD19F5-2F46-4BA8-9ACA-3C6EC3883D24}"/>
                </a:ext>
              </a:extLst>
            </p:cNvPr>
            <p:cNvGrpSpPr/>
            <p:nvPr/>
          </p:nvGrpSpPr>
          <p:grpSpPr>
            <a:xfrm>
              <a:off x="4310014" y="2878380"/>
              <a:ext cx="2356701" cy="1217183"/>
              <a:chOff x="8022211" y="3003776"/>
              <a:chExt cx="2356701" cy="1217183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97DA0F4-47D2-40E8-B0AB-ED277C7E088E}"/>
                  </a:ext>
                </a:extLst>
              </p:cNvPr>
              <p:cNvSpPr txBox="1"/>
              <p:nvPr/>
            </p:nvSpPr>
            <p:spPr>
              <a:xfrm>
                <a:off x="8022211" y="3003776"/>
                <a:ext cx="235670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The variable called </a:t>
                </a:r>
                <a:r>
                  <a:rPr lang="en-IE" sz="1400" b="1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‘</a:t>
                </a:r>
                <a:r>
                  <a:rPr lang="en-IE" sz="1400" b="1" dirty="0" err="1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var_name</a:t>
                </a:r>
                <a:r>
                  <a:rPr lang="en-IE" sz="1400" b="1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’ </a:t>
                </a:r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will take on every value from 1 to 100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10E7A02C-8213-4BB9-A4B4-2074D5E6F3A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065446" y="3928915"/>
                <a:ext cx="81699" cy="292044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2172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50" y="165100"/>
            <a:ext cx="376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For Loops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8F16FE-0B96-4146-A455-264C1C0CB465}"/>
              </a:ext>
            </a:extLst>
          </p:cNvPr>
          <p:cNvSpPr txBox="1"/>
          <p:nvPr/>
        </p:nvSpPr>
        <p:spPr>
          <a:xfrm>
            <a:off x="468982" y="291113"/>
            <a:ext cx="115862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			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The iterated variable does not have to be numeric.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For example, we could iterate through every key in a dictionary (last week’s class) and perform operations on the values for each key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E.g.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8A3C1F-5E08-42EE-A012-670A4FEF7397}"/>
              </a:ext>
            </a:extLst>
          </p:cNvPr>
          <p:cNvSpPr txBox="1"/>
          <p:nvPr/>
        </p:nvSpPr>
        <p:spPr>
          <a:xfrm>
            <a:off x="1772239" y="1900668"/>
            <a:ext cx="1004897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Phonebook = </a:t>
            </a:r>
            <a:r>
              <a:rPr lang="en-IE" b="1" i="1" dirty="0" err="1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D</a:t>
            </a:r>
            <a:r>
              <a:rPr lang="en-IE" sz="1800" b="1" i="1" dirty="0" err="1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ict</a:t>
            </a:r>
            <a:r>
              <a:rPr lang="en-IE" sz="1800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(“John” =&gt; “1553418392”, “Mary” =&gt; “1568899103”,</a:t>
            </a:r>
          </a:p>
          <a:p>
            <a:r>
              <a:rPr lang="en-IE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	    “David” =&gt; “1678889990”, “Jane” =&gt; “1579009009”, … )</a:t>
            </a:r>
            <a:endParaRPr lang="en-IE" sz="1800" b="1" i="1" dirty="0">
              <a:solidFill>
                <a:srgbClr val="13DCF1"/>
              </a:solidFill>
              <a:latin typeface="Courier New" panose="02070309020205020404" pitchFamily="49" charset="0"/>
              <a:ea typeface="Cambria Math" panose="02040503050406030204" pitchFamily="18" charset="0"/>
              <a:cs typeface="Courier New" panose="02070309020205020404" pitchFamily="49" charset="0"/>
            </a:endParaRPr>
          </a:p>
          <a:p>
            <a:endParaRPr lang="en-IE" b="1" i="1" dirty="0">
              <a:solidFill>
                <a:srgbClr val="13DCF1"/>
              </a:solidFill>
              <a:latin typeface="Courier New" panose="02070309020205020404" pitchFamily="49" charset="0"/>
              <a:ea typeface="Cambria Math" panose="02040503050406030204" pitchFamily="18" charset="0"/>
              <a:cs typeface="Courier New" panose="02070309020205020404" pitchFamily="49" charset="0"/>
            </a:endParaRPr>
          </a:p>
          <a:p>
            <a:endParaRPr lang="en-IE" b="1" i="1" dirty="0">
              <a:solidFill>
                <a:srgbClr val="13DCF1"/>
              </a:solidFill>
              <a:latin typeface="Courier New" panose="02070309020205020404" pitchFamily="49" charset="0"/>
              <a:ea typeface="Cambria Math" panose="02040503050406030204" pitchFamily="18" charset="0"/>
              <a:cs typeface="Courier New" panose="02070309020205020404" pitchFamily="49" charset="0"/>
            </a:endParaRPr>
          </a:p>
          <a:p>
            <a:r>
              <a:rPr lang="en-IE" sz="1800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for  Name = keys(Phonebook)</a:t>
            </a:r>
          </a:p>
          <a:p>
            <a:r>
              <a:rPr lang="en-IE" sz="1800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</a:t>
            </a:r>
          </a:p>
          <a:p>
            <a:r>
              <a:rPr lang="en-IE" sz="1800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</a:t>
            </a:r>
            <a:r>
              <a:rPr lang="en-IE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Phonebook[Name]</a:t>
            </a:r>
            <a:r>
              <a:rPr lang="en-IE" sz="1800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 = “+352” * </a:t>
            </a:r>
            <a:r>
              <a:rPr lang="en-IE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Phonebook[Name][2:end]</a:t>
            </a:r>
            <a:endParaRPr lang="en-IE" sz="1800" b="1" i="1" dirty="0">
              <a:solidFill>
                <a:srgbClr val="13DCF1"/>
              </a:solidFill>
              <a:latin typeface="Courier New" panose="02070309020205020404" pitchFamily="49" charset="0"/>
              <a:ea typeface="Cambria Math" panose="02040503050406030204" pitchFamily="18" charset="0"/>
              <a:cs typeface="Courier New" panose="02070309020205020404" pitchFamily="49" charset="0"/>
            </a:endParaRPr>
          </a:p>
          <a:p>
            <a:endParaRPr lang="en-IE" sz="1800" b="1" i="1" dirty="0">
              <a:solidFill>
                <a:srgbClr val="13DCF1"/>
              </a:solidFill>
              <a:latin typeface="Courier New" panose="02070309020205020404" pitchFamily="49" charset="0"/>
              <a:ea typeface="Cambria Math" panose="02040503050406030204" pitchFamily="18" charset="0"/>
              <a:cs typeface="Courier New" panose="02070309020205020404" pitchFamily="49" charset="0"/>
            </a:endParaRPr>
          </a:p>
          <a:p>
            <a:r>
              <a:rPr lang="en-IE" sz="1800" b="1" i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end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1A1FD7-B787-4361-BA85-A5026417A2A3}"/>
              </a:ext>
            </a:extLst>
          </p:cNvPr>
          <p:cNvSpPr txBox="1"/>
          <p:nvPr/>
        </p:nvSpPr>
        <p:spPr>
          <a:xfrm>
            <a:off x="234949" y="4621121"/>
            <a:ext cx="115862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00FF00"/>
                </a:solidFill>
                <a:latin typeface="Consolas" panose="020B0609020204030204" pitchFamily="49" charset="0"/>
              </a:rPr>
              <a:t>In this example we:</a:t>
            </a:r>
          </a:p>
          <a:p>
            <a:pPr marL="457200" indent="-457200">
              <a:buAutoNum type="alphaLcParenR"/>
            </a:pPr>
            <a:r>
              <a:rPr lang="en-IE" dirty="0">
                <a:solidFill>
                  <a:srgbClr val="00FF00"/>
                </a:solidFill>
                <a:latin typeface="Consolas" panose="020B0609020204030204" pitchFamily="49" charset="0"/>
              </a:rPr>
              <a:t>Create a dictionary to store our friends phone numbers (**as strings**)</a:t>
            </a:r>
          </a:p>
          <a:p>
            <a:pPr marL="457200" indent="-457200">
              <a:buAutoNum type="alphaLcParenR"/>
            </a:pPr>
            <a:r>
              <a:rPr lang="en-IE" dirty="0">
                <a:solidFill>
                  <a:srgbClr val="00FF00"/>
                </a:solidFill>
                <a:latin typeface="Consolas" panose="020B0609020204030204" pitchFamily="49" charset="0"/>
              </a:rPr>
              <a:t>Start the for loop block with ‘for’</a:t>
            </a:r>
          </a:p>
          <a:p>
            <a:pPr marL="457200" indent="-457200">
              <a:buAutoNum type="alphaLcParenR"/>
            </a:pPr>
            <a:r>
              <a:rPr lang="en-IE" dirty="0">
                <a:solidFill>
                  <a:srgbClr val="00FF00"/>
                </a:solidFill>
                <a:latin typeface="Consolas" panose="020B0609020204030204" pitchFamily="49" charset="0"/>
              </a:rPr>
              <a:t>Create a variable called ‘Name’ which takes on the key of each dictionary entry</a:t>
            </a:r>
          </a:p>
          <a:p>
            <a:pPr marL="457200" indent="-457200">
              <a:buAutoNum type="alphaLcParenR"/>
            </a:pPr>
            <a:r>
              <a:rPr lang="en-IE" dirty="0">
                <a:solidFill>
                  <a:srgbClr val="00FF00"/>
                </a:solidFill>
                <a:latin typeface="Consolas" panose="020B0609020204030204" pitchFamily="49" charset="0"/>
              </a:rPr>
              <a:t>Update each phone number (dictionary value) by adding an international dialling code and removing the ‘1’ at the start of each number, i.e. [2:end]</a:t>
            </a:r>
          </a:p>
          <a:p>
            <a:pPr marL="457200" indent="-457200">
              <a:buAutoNum type="alphaLcParenR"/>
            </a:pPr>
            <a:r>
              <a:rPr lang="en-IE" dirty="0">
                <a:solidFill>
                  <a:srgbClr val="00FF00"/>
                </a:solidFill>
                <a:latin typeface="Consolas" panose="020B0609020204030204" pitchFamily="49" charset="0"/>
              </a:rPr>
              <a:t>Close the block with ‘end’</a:t>
            </a:r>
          </a:p>
        </p:txBody>
      </p:sp>
    </p:spTree>
    <p:extLst>
      <p:ext uri="{BB962C8B-B14F-4D97-AF65-F5344CB8AC3E}">
        <p14:creationId xmlns:p14="http://schemas.microsoft.com/office/powerpoint/2010/main" val="98646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50" y="165100"/>
            <a:ext cx="376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While Loops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8F16FE-0B96-4146-A455-264C1C0CB465}"/>
              </a:ext>
            </a:extLst>
          </p:cNvPr>
          <p:cNvSpPr txBox="1"/>
          <p:nvPr/>
        </p:nvSpPr>
        <p:spPr>
          <a:xfrm>
            <a:off x="3283670" y="263442"/>
            <a:ext cx="8908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Whereas </a:t>
            </a:r>
            <a:r>
              <a:rPr lang="en-IE" sz="2000" u="sng" dirty="0">
                <a:solidFill>
                  <a:srgbClr val="FFFF00"/>
                </a:solidFill>
                <a:latin typeface="Consolas" panose="020B0609020204030204" pitchFamily="49" charset="0"/>
              </a:rPr>
              <a:t>for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loops go through each value in a </a:t>
            </a:r>
            <a:r>
              <a:rPr lang="en-IE" sz="2000" i="1" dirty="0">
                <a:solidFill>
                  <a:srgbClr val="FFFF00"/>
                </a:solidFill>
                <a:latin typeface="Consolas" panose="020B0609020204030204" pitchFamily="49" charset="0"/>
              </a:rPr>
              <a:t>range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IE" sz="2000" b="1" i="1" u="sng" dirty="0">
                <a:solidFill>
                  <a:srgbClr val="FFFF00"/>
                </a:solidFill>
                <a:latin typeface="Consolas" panose="020B0609020204030204" pitchFamily="49" charset="0"/>
              </a:rPr>
              <a:t>while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loops continue indefinitely until a </a:t>
            </a:r>
            <a:r>
              <a:rPr lang="en-IE" sz="2000" b="1" dirty="0">
                <a:solidFill>
                  <a:srgbClr val="FFFF00"/>
                </a:solidFill>
                <a:latin typeface="Consolas" panose="020B0609020204030204" pitchFamily="49" charset="0"/>
              </a:rPr>
              <a:t>stopping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condition is met.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432C3D-8860-465B-852C-6BB9810CB320}"/>
              </a:ext>
            </a:extLst>
          </p:cNvPr>
          <p:cNvSpPr txBox="1"/>
          <p:nvPr/>
        </p:nvSpPr>
        <p:spPr>
          <a:xfrm>
            <a:off x="1352747" y="2216876"/>
            <a:ext cx="89083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000" b="1" i="1" u="sng" dirty="0">
                <a:solidFill>
                  <a:srgbClr val="FFFF00"/>
                </a:solidFill>
                <a:latin typeface="Consolas" panose="020B0609020204030204" pitchFamily="49" charset="0"/>
              </a:rPr>
              <a:t>While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loops have the following form:</a:t>
            </a:r>
            <a:endParaRPr lang="en-IE" sz="2000" b="1" i="1" u="sng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CABF6DE-4B56-4B19-88CF-4A240D8A3558}"/>
              </a:ext>
            </a:extLst>
          </p:cNvPr>
          <p:cNvSpPr txBox="1"/>
          <p:nvPr/>
        </p:nvSpPr>
        <p:spPr>
          <a:xfrm>
            <a:off x="196850" y="1193502"/>
            <a:ext cx="98898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Instead of an iterated variable, while loops have a </a:t>
            </a:r>
            <a:r>
              <a:rPr lang="en-IE" sz="20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conditional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variable that </a:t>
            </a:r>
            <a:r>
              <a:rPr lang="en-IE" sz="20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must be declared before the loop starts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7BB5C02-E499-4038-B6E0-EDE038736ED8}"/>
              </a:ext>
            </a:extLst>
          </p:cNvPr>
          <p:cNvGrpSpPr/>
          <p:nvPr/>
        </p:nvGrpSpPr>
        <p:grpSpPr>
          <a:xfrm>
            <a:off x="263951" y="2883184"/>
            <a:ext cx="11331871" cy="3866997"/>
            <a:chOff x="263951" y="2883184"/>
            <a:chExt cx="11331871" cy="3866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247A89-4AA3-4CF9-B54B-719AB26D8357}"/>
                </a:ext>
              </a:extLst>
            </p:cNvPr>
            <p:cNvSpPr txBox="1"/>
            <p:nvPr/>
          </p:nvSpPr>
          <p:spPr>
            <a:xfrm>
              <a:off x="3576687" y="4072525"/>
              <a:ext cx="6962480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E" b="1" dirty="0" err="1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var_name</a:t>
              </a:r>
              <a:r>
                <a:rPr lang="en-IE" sz="1800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 = 1</a:t>
              </a:r>
            </a:p>
            <a:p>
              <a:endParaRPr lang="en-IE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endParaRPr>
            </a:p>
            <a:p>
              <a:r>
                <a:rPr lang="en-IE" sz="1800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while  </a:t>
              </a:r>
              <a:r>
                <a:rPr lang="en-IE" b="1" i="1" dirty="0" err="1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var_name</a:t>
              </a:r>
              <a:r>
                <a:rPr lang="en-IE" sz="1800" b="1" i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 &lt; 100</a:t>
              </a:r>
              <a:endParaRPr lang="en-IE" sz="18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endParaRPr>
            </a:p>
            <a:p>
              <a:endParaRPr lang="en-IE" sz="1800" b="1" dirty="0">
                <a:solidFill>
                  <a:srgbClr val="13DCF1"/>
                </a:solidFill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endParaRPr>
            </a:p>
            <a:p>
              <a:r>
                <a:rPr lang="en-IE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	</a:t>
              </a:r>
              <a:r>
                <a:rPr lang="en-IE" b="1" dirty="0" err="1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do_something</a:t>
              </a:r>
              <a:r>
                <a:rPr lang="en-IE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 = function(…)</a:t>
              </a:r>
            </a:p>
            <a:p>
              <a:r>
                <a:rPr lang="en-IE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	</a:t>
              </a:r>
              <a:r>
                <a:rPr lang="en-IE" b="1" dirty="0" err="1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var_name</a:t>
              </a:r>
              <a:r>
                <a:rPr lang="en-IE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 = function(</a:t>
              </a:r>
              <a:r>
                <a:rPr lang="en-IE" b="1" dirty="0" err="1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do_something</a:t>
              </a:r>
              <a:r>
                <a:rPr lang="en-IE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)</a:t>
              </a:r>
            </a:p>
            <a:p>
              <a:r>
                <a:rPr lang="en-IE" sz="1800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	</a:t>
              </a:r>
            </a:p>
            <a:p>
              <a:r>
                <a:rPr lang="en-IE" sz="1800" b="1" dirty="0">
                  <a:solidFill>
                    <a:srgbClr val="13DCF1"/>
                  </a:solidFill>
                  <a:latin typeface="Courier New" panose="02070309020205020404" pitchFamily="49" charset="0"/>
                  <a:ea typeface="Cambria Math" panose="02040503050406030204" pitchFamily="18" charset="0"/>
                  <a:cs typeface="Courier New" panose="02070309020205020404" pitchFamily="49" charset="0"/>
                </a:rPr>
                <a:t>end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B6DECC0-3F7F-4755-9647-B06A07B9A8CC}"/>
                </a:ext>
              </a:extLst>
            </p:cNvPr>
            <p:cNvGrpSpPr/>
            <p:nvPr/>
          </p:nvGrpSpPr>
          <p:grpSpPr>
            <a:xfrm>
              <a:off x="6821898" y="3467761"/>
              <a:ext cx="4773924" cy="1093392"/>
              <a:chOff x="6648767" y="2727465"/>
              <a:chExt cx="3802783" cy="1093392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70E3202-2B5B-4950-819F-66F3C04069DA}"/>
                  </a:ext>
                </a:extLst>
              </p:cNvPr>
              <p:cNvSpPr txBox="1"/>
              <p:nvPr/>
            </p:nvSpPr>
            <p:spPr>
              <a:xfrm>
                <a:off x="7312048" y="2727465"/>
                <a:ext cx="3139502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In this example, the while loop will continually execute the tasks in the body of the block unless the value of x becomes greater than 99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1D3B99DA-E34F-4F4F-8264-5A0C20720D0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48767" y="3542286"/>
                <a:ext cx="538729" cy="278571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C6DEE93-E7C6-4AD9-B201-591C196AD5B0}"/>
                </a:ext>
              </a:extLst>
            </p:cNvPr>
            <p:cNvGrpSpPr/>
            <p:nvPr/>
          </p:nvGrpSpPr>
          <p:grpSpPr>
            <a:xfrm>
              <a:off x="263951" y="4795125"/>
              <a:ext cx="3190711" cy="523220"/>
              <a:chOff x="7584717" y="3060338"/>
              <a:chExt cx="3190711" cy="523220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16992DB-6CF9-4BC7-8B6B-E01AFCD6AD89}"/>
                  </a:ext>
                </a:extLst>
              </p:cNvPr>
              <p:cNvSpPr txBox="1"/>
              <p:nvPr/>
            </p:nvSpPr>
            <p:spPr>
              <a:xfrm>
                <a:off x="7584717" y="3060338"/>
                <a:ext cx="279419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The block begins with the word ‘</a:t>
                </a:r>
                <a:r>
                  <a:rPr lang="en-IE" sz="1400" b="1" u="sng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while</a:t>
                </a:r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’</a:t>
                </a: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3876727B-1132-485B-A97C-EF1C54A19EF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291516" y="3115078"/>
                <a:ext cx="483912" cy="206870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A096BF3-06FB-4B23-8AA6-EC8FDF42B7E0}"/>
                </a:ext>
              </a:extLst>
            </p:cNvPr>
            <p:cNvGrpSpPr/>
            <p:nvPr/>
          </p:nvGrpSpPr>
          <p:grpSpPr>
            <a:xfrm>
              <a:off x="502010" y="5990478"/>
              <a:ext cx="2996905" cy="523220"/>
              <a:chOff x="7587433" y="3007149"/>
              <a:chExt cx="2996905" cy="52322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8927884-724F-4174-9DC7-4296B8DEE5F8}"/>
                  </a:ext>
                </a:extLst>
              </p:cNvPr>
              <p:cNvSpPr txBox="1"/>
              <p:nvPr/>
            </p:nvSpPr>
            <p:spPr>
              <a:xfrm>
                <a:off x="7587433" y="3007149"/>
                <a:ext cx="235670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The block ends with the word ‘</a:t>
                </a:r>
                <a:r>
                  <a:rPr lang="en-IE" sz="1400" b="1" u="sng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end</a:t>
                </a:r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’</a:t>
                </a:r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A2F91548-76B2-4156-80CF-F0DEA8076DE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066159" y="3261667"/>
                <a:ext cx="518179" cy="135853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6597797-77B0-4C4C-9ED7-DCF008CF12B4}"/>
                </a:ext>
              </a:extLst>
            </p:cNvPr>
            <p:cNvGrpSpPr/>
            <p:nvPr/>
          </p:nvGrpSpPr>
          <p:grpSpPr>
            <a:xfrm>
              <a:off x="3066462" y="2883184"/>
              <a:ext cx="3599075" cy="1384995"/>
              <a:chOff x="8022211" y="3003776"/>
              <a:chExt cx="2356701" cy="1384995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7D697E6-4DB2-4831-8E8E-59B6B3F68715}"/>
                  </a:ext>
                </a:extLst>
              </p:cNvPr>
              <p:cNvSpPr txBox="1"/>
              <p:nvPr/>
            </p:nvSpPr>
            <p:spPr>
              <a:xfrm>
                <a:off x="8022211" y="3003776"/>
                <a:ext cx="2356701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The conditional variable called </a:t>
                </a:r>
                <a:r>
                  <a:rPr lang="en-IE" sz="1400" b="1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‘</a:t>
                </a:r>
                <a:r>
                  <a:rPr lang="en-IE" sz="1400" b="1" dirty="0" err="1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var_name</a:t>
                </a:r>
                <a:r>
                  <a:rPr lang="en-IE" sz="1400" b="1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’ </a:t>
                </a:r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is declared before the while loop with value = 1</a:t>
                </a:r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9399F30C-C79B-4FFA-9FDB-5BE427DC06E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935819" y="3837104"/>
                <a:ext cx="81699" cy="292044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5433A1D-1DB9-4ED2-8DE3-71B73D55978D}"/>
                </a:ext>
              </a:extLst>
            </p:cNvPr>
            <p:cNvGrpSpPr/>
            <p:nvPr/>
          </p:nvGrpSpPr>
          <p:grpSpPr>
            <a:xfrm>
              <a:off x="5806913" y="5990478"/>
              <a:ext cx="5192271" cy="759703"/>
              <a:chOff x="5732677" y="2947026"/>
              <a:chExt cx="4136027" cy="759703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6A97185-F2C0-4FD0-B754-4FE750C845DB}"/>
                  </a:ext>
                </a:extLst>
              </p:cNvPr>
              <p:cNvSpPr txBox="1"/>
              <p:nvPr/>
            </p:nvSpPr>
            <p:spPr>
              <a:xfrm>
                <a:off x="6729202" y="2968065"/>
                <a:ext cx="3139502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E" sz="1400" dirty="0">
                    <a:solidFill>
                      <a:srgbClr val="00FF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The value of the conditional variable is updated in each iteration of the loop.</a:t>
                </a:r>
              </a:p>
            </p:txBody>
          </p: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A8031EB9-7C16-4C65-B473-2F710F0271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732677" y="2947026"/>
                <a:ext cx="996525" cy="261610"/>
              </a:xfrm>
              <a:prstGeom prst="straightConnector1">
                <a:avLst/>
              </a:prstGeom>
              <a:ln w="38100">
                <a:solidFill>
                  <a:srgbClr val="00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7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50" y="165100"/>
            <a:ext cx="3762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While Loops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8F16FE-0B96-4146-A455-264C1C0CB465}"/>
              </a:ext>
            </a:extLst>
          </p:cNvPr>
          <p:cNvSpPr txBox="1"/>
          <p:nvPr/>
        </p:nvSpPr>
        <p:spPr>
          <a:xfrm>
            <a:off x="3167406" y="263442"/>
            <a:ext cx="90245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highlight>
                  <a:srgbClr val="FF0000"/>
                </a:highlight>
                <a:latin typeface="Consolas" panose="020B0609020204030204" pitchFamily="49" charset="0"/>
              </a:rPr>
              <a:t>WARNING:</a:t>
            </a: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If the conditional statement is </a:t>
            </a:r>
            <a:r>
              <a:rPr lang="en-IE" sz="20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never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met, the while loop will run indefinitely! </a:t>
            </a:r>
            <a:b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</a:b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If gone unnoticed, this could use up huge computer resources and may even lead your system to crash… (so be careful people!)</a:t>
            </a:r>
          </a:p>
        </p:txBody>
      </p:sp>
      <p:pic>
        <p:nvPicPr>
          <p:cNvPr id="4" name="Graphic 3" descr="Warning with solid fill">
            <a:extLst>
              <a:ext uri="{FF2B5EF4-FFF2-40B4-BE49-F238E27FC236}">
                <a16:creationId xmlns:a16="http://schemas.microsoft.com/office/drawing/2014/main" id="{977A297B-1494-43E3-91B6-BD8BF91CE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61967" y="895546"/>
            <a:ext cx="530258" cy="53025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71679CC-4B25-430F-86A0-6BDFADD5BC2D}"/>
              </a:ext>
            </a:extLst>
          </p:cNvPr>
          <p:cNvGrpSpPr/>
          <p:nvPr/>
        </p:nvGrpSpPr>
        <p:grpSpPr>
          <a:xfrm>
            <a:off x="3167406" y="2322511"/>
            <a:ext cx="5561814" cy="4272046"/>
            <a:chOff x="3167406" y="2322511"/>
            <a:chExt cx="5561814" cy="4272046"/>
          </a:xfrm>
        </p:grpSpPr>
        <p:pic>
          <p:nvPicPr>
            <p:cNvPr id="2050" name="Picture 2" descr="Windows Error GIFs - Get the best GIF on GIPHY">
              <a:extLst>
                <a:ext uri="{FF2B5EF4-FFF2-40B4-BE49-F238E27FC236}">
                  <a16:creationId xmlns:a16="http://schemas.microsoft.com/office/drawing/2014/main" id="{AB9C5BA8-B112-4652-BFCC-BA6FF318B9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7406" y="3148552"/>
              <a:ext cx="3446005" cy="34460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378999F-55B3-4C77-A04E-217BEFF131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4217" r="29298"/>
            <a:stretch/>
          </p:blipFill>
          <p:spPr>
            <a:xfrm>
              <a:off x="6900420" y="2322511"/>
              <a:ext cx="1828800" cy="2212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4951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2036</TotalTime>
  <Words>2033</Words>
  <Application>Microsoft Office PowerPoint</Application>
  <PresentationFormat>Widescreen</PresentationFormat>
  <Paragraphs>256</Paragraphs>
  <Slides>20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Courier New</vt:lpstr>
      <vt:lpstr>MV Boli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Flood</dc:creator>
  <cp:lastModifiedBy>Matthew Flood</cp:lastModifiedBy>
  <cp:revision>85</cp:revision>
  <dcterms:created xsi:type="dcterms:W3CDTF">2022-01-24T18:53:22Z</dcterms:created>
  <dcterms:modified xsi:type="dcterms:W3CDTF">2022-02-25T23:15:03Z</dcterms:modified>
</cp:coreProperties>
</file>

<file path=docProps/thumbnail.jpeg>
</file>